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9"/>
  </p:notesMasterIdLst>
  <p:sldIdLst>
    <p:sldId id="256" r:id="rId2"/>
    <p:sldId id="299" r:id="rId3"/>
    <p:sldId id="300" r:id="rId4"/>
    <p:sldId id="301" r:id="rId5"/>
    <p:sldId id="302" r:id="rId6"/>
    <p:sldId id="262" r:id="rId7"/>
    <p:sldId id="296" r:id="rId8"/>
    <p:sldId id="265" r:id="rId9"/>
    <p:sldId id="259" r:id="rId10"/>
    <p:sldId id="260" r:id="rId11"/>
    <p:sldId id="290" r:id="rId12"/>
    <p:sldId id="280" r:id="rId13"/>
    <p:sldId id="289" r:id="rId14"/>
    <p:sldId id="271" r:id="rId15"/>
    <p:sldId id="291" r:id="rId16"/>
    <p:sldId id="292" r:id="rId17"/>
    <p:sldId id="272" r:id="rId18"/>
    <p:sldId id="273" r:id="rId19"/>
    <p:sldId id="266" r:id="rId20"/>
    <p:sldId id="274" r:id="rId21"/>
    <p:sldId id="267" r:id="rId22"/>
    <p:sldId id="268" r:id="rId23"/>
    <p:sldId id="269" r:id="rId24"/>
    <p:sldId id="278" r:id="rId25"/>
    <p:sldId id="279" r:id="rId26"/>
    <p:sldId id="270" r:id="rId27"/>
    <p:sldId id="263" r:id="rId28"/>
    <p:sldId id="264" r:id="rId29"/>
    <p:sldId id="275" r:id="rId30"/>
    <p:sldId id="261" r:id="rId31"/>
    <p:sldId id="276" r:id="rId32"/>
    <p:sldId id="277" r:id="rId33"/>
    <p:sldId id="281" r:id="rId34"/>
    <p:sldId id="283" r:id="rId35"/>
    <p:sldId id="293" r:id="rId36"/>
    <p:sldId id="294" r:id="rId37"/>
    <p:sldId id="282" r:id="rId38"/>
    <p:sldId id="284" r:id="rId39"/>
    <p:sldId id="258" r:id="rId40"/>
    <p:sldId id="285" r:id="rId41"/>
    <p:sldId id="286" r:id="rId42"/>
    <p:sldId id="287" r:id="rId43"/>
    <p:sldId id="288" r:id="rId44"/>
    <p:sldId id="297" r:id="rId45"/>
    <p:sldId id="298" r:id="rId46"/>
    <p:sldId id="295" r:id="rId47"/>
    <p:sldId id="257" r:id="rId4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273" autoAdjust="0"/>
    <p:restoredTop sz="78795" autoAdjust="0"/>
  </p:normalViewPr>
  <p:slideViewPr>
    <p:cSldViewPr snapToGrid="0">
      <p:cViewPr varScale="1">
        <p:scale>
          <a:sx n="68" d="100"/>
          <a:sy n="68" d="100"/>
        </p:scale>
        <p:origin x="1022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49321B-54D9-4E3C-A36F-0FC0D9340464}" type="datetimeFigureOut">
              <a:rPr lang="zh-CN" altLang="en-US" smtClean="0"/>
              <a:t>2021/4/21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405881-B91A-4B6D-BA99-59DAE594EC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85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405881-B91A-4B6D-BA99-59DAE594EC3F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50622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/>
              <a:t>nucleoATAC</a:t>
            </a:r>
            <a:r>
              <a:rPr lang="zh-CN" altLang="en-US" dirty="0"/>
              <a:t>的核小体</a:t>
            </a:r>
            <a:r>
              <a:rPr lang="en-US" altLang="zh-CN" dirty="0"/>
              <a:t>occupancy</a:t>
            </a:r>
            <a:r>
              <a:rPr lang="zh-CN" altLang="en-US" dirty="0"/>
              <a:t>依旧只在</a:t>
            </a:r>
            <a:r>
              <a:rPr lang="en-US" altLang="zh-CN" dirty="0"/>
              <a:t>TSS</a:t>
            </a:r>
            <a:r>
              <a:rPr lang="zh-CN" altLang="en-US" dirty="0"/>
              <a:t>附近表现较好，在远离</a:t>
            </a:r>
            <a:r>
              <a:rPr lang="en-US" altLang="zh-CN" dirty="0"/>
              <a:t>TSS</a:t>
            </a:r>
            <a:r>
              <a:rPr lang="zh-CN" altLang="en-US" dirty="0"/>
              <a:t>的位点信号比较杂乱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FA925C-A929-4326-B875-3BD559647B4B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31218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有一定的趋于</a:t>
            </a:r>
            <a:r>
              <a:rPr lang="en-US" altLang="zh-CN" dirty="0"/>
              <a:t>0</a:t>
            </a:r>
            <a:r>
              <a:rPr lang="zh-CN" altLang="en-US" dirty="0"/>
              <a:t>的集中趋势，但是并不明显，</a:t>
            </a:r>
            <a:r>
              <a:rPr lang="en-US" altLang="zh-CN" dirty="0" err="1"/>
              <a:t>nucleoATAC</a:t>
            </a:r>
            <a:r>
              <a:rPr lang="zh-CN" altLang="en-US" dirty="0"/>
              <a:t>的信号值在</a:t>
            </a:r>
            <a:r>
              <a:rPr lang="en-US" altLang="zh-CN" dirty="0"/>
              <a:t>TSS</a:t>
            </a:r>
            <a:r>
              <a:rPr lang="zh-CN" altLang="en-US" dirty="0"/>
              <a:t>处分布比较散乱，而</a:t>
            </a:r>
            <a:r>
              <a:rPr lang="en-US" altLang="zh-CN" dirty="0"/>
              <a:t>MNase-seq</a:t>
            </a:r>
            <a:r>
              <a:rPr lang="zh-CN" altLang="en-US" dirty="0"/>
              <a:t>的信号值基本上在</a:t>
            </a:r>
            <a:r>
              <a:rPr lang="en-US" altLang="zh-CN" dirty="0"/>
              <a:t>0-0.1</a:t>
            </a:r>
            <a:r>
              <a:rPr lang="zh-CN" altLang="en-US" dirty="0"/>
              <a:t>之间。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FA925C-A929-4326-B875-3BD559647B4B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74032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TSS</a:t>
            </a:r>
            <a:r>
              <a:rPr lang="zh-CN" altLang="en-US" dirty="0"/>
              <a:t>附近的核小体表现和</a:t>
            </a:r>
            <a:r>
              <a:rPr lang="en-US" altLang="zh-CN" dirty="0"/>
              <a:t>MNase-seq</a:t>
            </a:r>
            <a:r>
              <a:rPr lang="zh-CN" altLang="en-US" dirty="0"/>
              <a:t>无异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FA925C-A929-4326-B875-3BD559647B4B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3149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ATAC</a:t>
            </a:r>
            <a:r>
              <a:rPr lang="zh-CN" altLang="en-US" dirty="0"/>
              <a:t>数据得到的结果不如人意，在</a:t>
            </a:r>
            <a:r>
              <a:rPr lang="en-US" altLang="zh-CN" dirty="0"/>
              <a:t>71/72/73</a:t>
            </a:r>
            <a:r>
              <a:rPr lang="zh-CN" altLang="en-US" dirty="0"/>
              <a:t>上都没有较好的表现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9C50BC-02E3-4126-B100-7798728F8AD1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71894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和</a:t>
            </a:r>
            <a:r>
              <a:rPr lang="en-US" altLang="zh-CN" dirty="0"/>
              <a:t>TSS</a:t>
            </a:r>
            <a:r>
              <a:rPr lang="zh-CN" altLang="en-US" dirty="0"/>
              <a:t>附近有相似的表现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FA925C-A929-4326-B875-3BD559647B4B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931965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与</a:t>
            </a:r>
            <a:r>
              <a:rPr lang="en-US" altLang="zh-CN" dirty="0"/>
              <a:t>TSS</a:t>
            </a:r>
            <a:r>
              <a:rPr lang="zh-CN" altLang="en-US" dirty="0"/>
              <a:t>处的相关性比较相似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FA925C-A929-4326-B875-3BD559647B4B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53407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由于根据之前的结论，</a:t>
            </a:r>
            <a:r>
              <a:rPr lang="en-US" altLang="zh-CN" dirty="0"/>
              <a:t>G4 motif</a:t>
            </a:r>
            <a:r>
              <a:rPr lang="zh-CN" altLang="en-US" dirty="0"/>
              <a:t>以及</a:t>
            </a:r>
            <a:r>
              <a:rPr lang="en-US" altLang="zh-CN" dirty="0"/>
              <a:t>G4D</a:t>
            </a:r>
            <a:r>
              <a:rPr lang="zh-CN" altLang="en-US" dirty="0"/>
              <a:t>的信号值都集中在</a:t>
            </a:r>
            <a:r>
              <a:rPr lang="en-US" altLang="zh-CN" dirty="0"/>
              <a:t>summits</a:t>
            </a:r>
            <a:r>
              <a:rPr lang="zh-CN" altLang="en-US" dirty="0"/>
              <a:t>附近</a:t>
            </a:r>
            <a:endParaRPr lang="en-US" altLang="zh-CN" dirty="0"/>
          </a:p>
          <a:p>
            <a:r>
              <a:rPr lang="zh-CN" altLang="en-US" dirty="0"/>
              <a:t>我们利用</a:t>
            </a:r>
            <a:r>
              <a:rPr lang="en-US" altLang="zh-CN" dirty="0"/>
              <a:t>summits</a:t>
            </a:r>
            <a:r>
              <a:rPr lang="zh-CN" altLang="en-US" dirty="0"/>
              <a:t>到</a:t>
            </a:r>
            <a:r>
              <a:rPr lang="en-US" altLang="zh-CN" dirty="0"/>
              <a:t>motif</a:t>
            </a:r>
            <a:r>
              <a:rPr lang="zh-CN" altLang="en-US" dirty="0"/>
              <a:t>的距离来筛选这些</a:t>
            </a:r>
            <a:r>
              <a:rPr lang="en-US" altLang="zh-CN" dirty="0"/>
              <a:t>motif</a:t>
            </a:r>
            <a:r>
              <a:rPr lang="zh-CN" altLang="en-US" dirty="0"/>
              <a:t>，以便提纯</a:t>
            </a:r>
            <a:r>
              <a:rPr lang="en-US" altLang="zh-CN" dirty="0"/>
              <a:t>motif</a:t>
            </a:r>
            <a:r>
              <a:rPr lang="zh-CN" altLang="en-US" dirty="0"/>
              <a:t>数据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405881-B91A-4B6D-BA99-59DAE594EC3F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35400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拒绝原假设，也就是说，我们进行的划分阈值确确实实能够区分</a:t>
            </a:r>
            <a:r>
              <a:rPr lang="en-US" altLang="zh-CN" dirty="0"/>
              <a:t>motif</a:t>
            </a:r>
            <a:r>
              <a:rPr lang="zh-CN" altLang="en-US" dirty="0"/>
              <a:t>的正负链分布情况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405881-B91A-4B6D-BA99-59DAE594EC3F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26537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第二种以及第三钟分类策略</a:t>
            </a:r>
            <a:endParaRPr lang="en-US" altLang="zh-CN" dirty="0"/>
          </a:p>
          <a:p>
            <a:r>
              <a:rPr lang="zh-CN" altLang="en-US" dirty="0"/>
              <a:t>之前我们考虑的是距离因素，现在我们考虑频次因素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405881-B91A-4B6D-BA99-59DAE594EC3F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704212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区别在于，</a:t>
            </a:r>
            <a:r>
              <a:rPr lang="en-US" altLang="zh-CN" dirty="0"/>
              <a:t>G4peak</a:t>
            </a:r>
            <a:r>
              <a:rPr lang="zh-CN" altLang="en-US" dirty="0"/>
              <a:t>的区间以及非</a:t>
            </a:r>
            <a:r>
              <a:rPr lang="en-US" altLang="zh-CN" dirty="0"/>
              <a:t>G4peak</a:t>
            </a:r>
            <a:r>
              <a:rPr lang="zh-CN" altLang="en-US" dirty="0"/>
              <a:t>区间大小不一，我们需要截取相同大小的区间来进行第二种策略；而针对第一种策略，只需要单位点单信号一对一即可。但第一种策略存在的问题是，非</a:t>
            </a:r>
            <a:r>
              <a:rPr lang="en-US" altLang="zh-CN" dirty="0"/>
              <a:t>G4</a:t>
            </a:r>
            <a:r>
              <a:rPr lang="zh-CN" altLang="en-US" dirty="0"/>
              <a:t>的信号值远多于</a:t>
            </a:r>
            <a:r>
              <a:rPr lang="en-US" altLang="zh-CN" dirty="0"/>
              <a:t>G4</a:t>
            </a:r>
            <a:r>
              <a:rPr lang="zh-CN" altLang="en-US" dirty="0"/>
              <a:t>信号值</a:t>
            </a:r>
            <a:r>
              <a:rPr lang="en-US" altLang="zh-CN" dirty="0"/>
              <a:t>(</a:t>
            </a:r>
            <a:r>
              <a:rPr lang="zh-CN" altLang="en-US" dirty="0"/>
              <a:t>即</a:t>
            </a:r>
            <a:r>
              <a:rPr lang="en-US" altLang="zh-CN" dirty="0"/>
              <a:t>0</a:t>
            </a:r>
            <a:r>
              <a:rPr lang="zh-CN" altLang="en-US" dirty="0"/>
              <a:t>远多于</a:t>
            </a:r>
            <a:r>
              <a:rPr lang="en-US" altLang="zh-CN" dirty="0"/>
              <a:t>1)</a:t>
            </a:r>
            <a:r>
              <a:rPr lang="zh-CN" altLang="en-US" dirty="0"/>
              <a:t>，这对于预测模型是不利的。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405881-B91A-4B6D-BA99-59DAE594EC3F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926567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405881-B91A-4B6D-BA99-59DAE594EC3F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020346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方格内的信号值均为随意编纂的虚假数字。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405881-B91A-4B6D-BA99-59DAE594EC3F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52495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在</a:t>
            </a:r>
            <a:r>
              <a:rPr lang="en-US" altLang="zh-CN" dirty="0"/>
              <a:t>G4 peak </a:t>
            </a:r>
            <a:r>
              <a:rPr lang="zh-CN" altLang="en-US" dirty="0"/>
              <a:t>的</a:t>
            </a:r>
            <a:r>
              <a:rPr lang="en-US" altLang="zh-CN" dirty="0"/>
              <a:t>summit</a:t>
            </a:r>
            <a:r>
              <a:rPr lang="zh-CN" altLang="en-US" dirty="0"/>
              <a:t>处核小体的信号最低，也就是</a:t>
            </a:r>
            <a:r>
              <a:rPr lang="en-US" altLang="zh-CN" dirty="0"/>
              <a:t>G4</a:t>
            </a:r>
            <a:r>
              <a:rPr lang="zh-CN" altLang="en-US" dirty="0"/>
              <a:t>位点与核小体定位互相排斥，但是</a:t>
            </a:r>
            <a:r>
              <a:rPr lang="en-US" altLang="zh-CN" dirty="0"/>
              <a:t>G4 peak</a:t>
            </a:r>
            <a:r>
              <a:rPr lang="zh-CN" altLang="en-US" dirty="0"/>
              <a:t>内也就是</a:t>
            </a:r>
            <a:r>
              <a:rPr lang="en-US" altLang="zh-CN" dirty="0"/>
              <a:t>summit</a:t>
            </a:r>
            <a:r>
              <a:rPr lang="zh-CN" altLang="en-US" dirty="0"/>
              <a:t>周围的核小体表现正常，呈现出比较明显的峰</a:t>
            </a:r>
            <a:endParaRPr lang="en-US" altLang="zh-CN" dirty="0"/>
          </a:p>
          <a:p>
            <a:r>
              <a:rPr lang="zh-CN" altLang="en-US" dirty="0"/>
              <a:t>此结果为最终结果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9C50BC-02E3-4126-B100-7798728F8AD1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40490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针对</a:t>
            </a:r>
            <a:r>
              <a:rPr lang="en-US" altLang="zh-CN" dirty="0"/>
              <a:t>MNase-seq</a:t>
            </a:r>
            <a:r>
              <a:rPr lang="zh-CN" altLang="en-US" dirty="0"/>
              <a:t>和</a:t>
            </a:r>
            <a:r>
              <a:rPr lang="en-US" altLang="zh-CN" dirty="0"/>
              <a:t>G4 ChIP-seq</a:t>
            </a:r>
            <a:r>
              <a:rPr lang="zh-CN" altLang="en-US" dirty="0"/>
              <a:t>进行的</a:t>
            </a:r>
            <a:r>
              <a:rPr lang="en-US" altLang="zh-CN" dirty="0"/>
              <a:t>TSS</a:t>
            </a:r>
            <a:r>
              <a:rPr lang="zh-CN" altLang="en-US" dirty="0"/>
              <a:t>位点信号值的比较</a:t>
            </a:r>
            <a:endParaRPr lang="en-US" altLang="zh-CN" dirty="0"/>
          </a:p>
          <a:p>
            <a:r>
              <a:rPr lang="zh-CN" altLang="en-US" dirty="0"/>
              <a:t>图</a:t>
            </a:r>
            <a:r>
              <a:rPr lang="en-US" altLang="zh-CN" dirty="0"/>
              <a:t>1</a:t>
            </a:r>
            <a:r>
              <a:rPr lang="zh-CN" altLang="en-US" dirty="0"/>
              <a:t>、</a:t>
            </a:r>
            <a:r>
              <a:rPr lang="en-US" altLang="zh-CN" dirty="0"/>
              <a:t>2</a:t>
            </a:r>
            <a:r>
              <a:rPr lang="zh-CN" altLang="en-US" dirty="0"/>
              <a:t>分别是两组</a:t>
            </a:r>
            <a:r>
              <a:rPr lang="en-US" altLang="zh-CN" dirty="0"/>
              <a:t>G4</a:t>
            </a:r>
            <a:r>
              <a:rPr lang="zh-CN" altLang="en-US" dirty="0"/>
              <a:t>数据对一组</a:t>
            </a:r>
            <a:r>
              <a:rPr lang="en-US" altLang="zh-CN" dirty="0"/>
              <a:t>MNase</a:t>
            </a:r>
            <a:r>
              <a:rPr lang="zh-CN" altLang="en-US" dirty="0"/>
              <a:t>数据的散点图</a:t>
            </a:r>
            <a:endParaRPr lang="en-US" altLang="zh-CN" dirty="0"/>
          </a:p>
          <a:p>
            <a:r>
              <a:rPr lang="zh-CN" altLang="en-US" dirty="0"/>
              <a:t>图</a:t>
            </a:r>
            <a:r>
              <a:rPr lang="en-US" altLang="zh-CN" dirty="0"/>
              <a:t>3</a:t>
            </a:r>
            <a:r>
              <a:rPr lang="zh-CN" altLang="en-US" dirty="0"/>
              <a:t>是图</a:t>
            </a:r>
            <a:r>
              <a:rPr lang="en-US" altLang="zh-CN" dirty="0"/>
              <a:t>2</a:t>
            </a:r>
            <a:r>
              <a:rPr lang="zh-CN" altLang="en-US" dirty="0"/>
              <a:t>的两组信号值均不考虑绝对值版</a:t>
            </a:r>
            <a:endParaRPr lang="en-US" altLang="zh-CN" dirty="0"/>
          </a:p>
          <a:p>
            <a:r>
              <a:rPr lang="zh-CN" altLang="en-US" dirty="0"/>
              <a:t>图</a:t>
            </a:r>
            <a:r>
              <a:rPr lang="en-US" altLang="zh-CN" dirty="0"/>
              <a:t>4</a:t>
            </a:r>
            <a:r>
              <a:rPr lang="zh-CN" altLang="en-US" dirty="0"/>
              <a:t>是图</a:t>
            </a:r>
            <a:r>
              <a:rPr lang="en-US" altLang="zh-CN" dirty="0"/>
              <a:t>2</a:t>
            </a:r>
            <a:r>
              <a:rPr lang="zh-CN" altLang="en-US" dirty="0"/>
              <a:t>的绝对值版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405881-B91A-4B6D-BA99-59DAE594EC3F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01922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G4</a:t>
            </a:r>
            <a:r>
              <a:rPr lang="zh-CN" altLang="en-US" dirty="0"/>
              <a:t>在</a:t>
            </a:r>
            <a:r>
              <a:rPr lang="en-US" altLang="zh-CN" dirty="0"/>
              <a:t>peak summits</a:t>
            </a:r>
            <a:r>
              <a:rPr lang="zh-CN" altLang="en-US" dirty="0"/>
              <a:t>附近表现出良好的峰信号，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9C50BC-02E3-4126-B100-7798728F8AD1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34434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G4 motif</a:t>
            </a:r>
            <a:r>
              <a:rPr lang="zh-CN" altLang="en-US" dirty="0"/>
              <a:t>在</a:t>
            </a:r>
            <a:r>
              <a:rPr lang="en-US" altLang="zh-CN" dirty="0"/>
              <a:t>peak summits</a:t>
            </a:r>
            <a:r>
              <a:rPr lang="zh-CN" altLang="en-US" dirty="0"/>
              <a:t>附近的分布</a:t>
            </a:r>
            <a:r>
              <a:rPr lang="en-US" altLang="zh-CN" dirty="0"/>
              <a:t>profile</a:t>
            </a:r>
            <a:r>
              <a:rPr lang="zh-CN" altLang="en-US" dirty="0"/>
              <a:t>，基本上与热图一致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405881-B91A-4B6D-BA99-59DAE594EC3F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47118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G4 ChIP-seq</a:t>
            </a:r>
            <a:r>
              <a:rPr lang="zh-CN" altLang="en-US" dirty="0"/>
              <a:t>信号值在</a:t>
            </a:r>
            <a:r>
              <a:rPr lang="en-US" altLang="zh-CN" dirty="0"/>
              <a:t>TSS</a:t>
            </a:r>
            <a:r>
              <a:rPr lang="zh-CN" altLang="en-US" dirty="0"/>
              <a:t>附近的</a:t>
            </a:r>
            <a:r>
              <a:rPr lang="en-US" altLang="zh-CN" dirty="0"/>
              <a:t>profile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405881-B91A-4B6D-BA99-59DAE594EC3F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81088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G4 motif</a:t>
            </a:r>
            <a:r>
              <a:rPr lang="zh-CN" altLang="en-US" dirty="0"/>
              <a:t>在</a:t>
            </a:r>
            <a:r>
              <a:rPr lang="en-US" altLang="zh-CN" dirty="0"/>
              <a:t>TSS</a:t>
            </a:r>
            <a:r>
              <a:rPr lang="zh-CN" altLang="en-US" dirty="0"/>
              <a:t>附近的</a:t>
            </a:r>
            <a:r>
              <a:rPr lang="en-US" altLang="zh-CN" dirty="0"/>
              <a:t>count</a:t>
            </a:r>
            <a:r>
              <a:rPr lang="zh-CN" altLang="en-US" dirty="0"/>
              <a:t>数</a:t>
            </a:r>
            <a:r>
              <a:rPr lang="en-US" altLang="zh-CN" dirty="0"/>
              <a:t>profile</a:t>
            </a:r>
          </a:p>
          <a:p>
            <a:r>
              <a:rPr lang="zh-CN" altLang="en-US" dirty="0"/>
              <a:t>其中图</a:t>
            </a:r>
            <a:r>
              <a:rPr lang="en-US" altLang="zh-CN" dirty="0"/>
              <a:t>1</a:t>
            </a:r>
            <a:r>
              <a:rPr lang="zh-CN" altLang="en-US" dirty="0"/>
              <a:t>是全基因组的</a:t>
            </a:r>
            <a:r>
              <a:rPr lang="en-US" altLang="zh-CN" dirty="0"/>
              <a:t>motif</a:t>
            </a:r>
          </a:p>
          <a:p>
            <a:r>
              <a:rPr lang="zh-CN" altLang="en-US" dirty="0"/>
              <a:t>图二是基于</a:t>
            </a:r>
            <a:r>
              <a:rPr lang="en-US" altLang="zh-CN" dirty="0"/>
              <a:t>G4 ChIP-seq</a:t>
            </a:r>
            <a:r>
              <a:rPr lang="zh-CN" altLang="en-US" dirty="0"/>
              <a:t>数据筛选后的到的</a:t>
            </a:r>
            <a:r>
              <a:rPr lang="en-US" altLang="zh-CN" dirty="0"/>
              <a:t>motif</a:t>
            </a:r>
          </a:p>
          <a:p>
            <a:r>
              <a:rPr lang="zh-CN" altLang="en-US" dirty="0"/>
              <a:t>图三是考虑</a:t>
            </a:r>
            <a:r>
              <a:rPr lang="en-US" altLang="zh-CN" dirty="0"/>
              <a:t>motif</a:t>
            </a:r>
            <a:r>
              <a:rPr lang="zh-CN" altLang="en-US" dirty="0"/>
              <a:t>的重叠区域进行多次计数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405881-B91A-4B6D-BA99-59DAE594EC3F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52482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/>
              <a:t>nucleoATAC</a:t>
            </a:r>
            <a:r>
              <a:rPr lang="zh-CN" altLang="en-US" dirty="0"/>
              <a:t>原理阐释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405881-B91A-4B6D-BA99-59DAE594EC3F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84771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F777934-FDBF-413D-8590-0FA097D117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729BD16-9DD3-48B9-A883-7931A98418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53DE466-CB97-4C14-80EF-D186156932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C82FE-1789-4DAD-924B-B7E635881E43}" type="datetimeFigureOut">
              <a:rPr lang="zh-CN" altLang="en-US" smtClean="0"/>
              <a:t>2021/4/21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882B80F-9B04-430C-9B02-A6DBA3CD3E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D72D62C-2DD8-4D5F-BDDF-251B83E34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5D57A-195D-4FFB-974B-1616969A51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95098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8FBBAB-91C9-4F16-AB71-6D5254CCE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94146B6-A57B-44E9-88F4-2F81B3A09C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4989262-B420-4886-AEC0-370CD59166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C82FE-1789-4DAD-924B-B7E635881E43}" type="datetimeFigureOut">
              <a:rPr lang="zh-CN" altLang="en-US" smtClean="0"/>
              <a:t>2021/4/21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8A8443F-F8CA-4B61-BE19-43E4BF7D80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080A1E1-CAFF-4DF6-8CDC-F32E8DB92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5D57A-195D-4FFB-974B-1616969A51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5799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F62C5BC2-25ED-4B0E-86FC-598B7DC3C67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63007AE-4BC6-4933-B289-3D2BF2665B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4BD703F-4440-4D35-8134-72FC26633A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C82FE-1789-4DAD-924B-B7E635881E43}" type="datetimeFigureOut">
              <a:rPr lang="zh-CN" altLang="en-US" smtClean="0"/>
              <a:t>2021/4/21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23370C1-851B-4CE4-96EF-8B48C16177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FA66838-B0C3-4A1F-9929-1B39342D21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5D57A-195D-4FFB-974B-1616969A51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83832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9A0D3A3-C7D1-4FFF-9F37-1906FB3BF3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855E7DD-0943-4605-827F-DA30F055D7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B2E9D35-4882-4DC3-9A2B-117663A3E7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C82FE-1789-4DAD-924B-B7E635881E43}" type="datetimeFigureOut">
              <a:rPr lang="zh-CN" altLang="en-US" smtClean="0"/>
              <a:t>2021/4/21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A180811-EA55-4E7B-9D55-9BB1DCC8EA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BEE43D5-73B9-40CE-9B35-578F35225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5D57A-195D-4FFB-974B-1616969A51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58511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DB6C94-A295-4398-B308-8B2B721DFD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7304E7F-7206-485A-B7C5-BE27F7B744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4A59CF3-3D24-4268-88FF-CFBEFC856A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C82FE-1789-4DAD-924B-B7E635881E43}" type="datetimeFigureOut">
              <a:rPr lang="zh-CN" altLang="en-US" smtClean="0"/>
              <a:t>2021/4/21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2D65C4D-EBE8-4BDB-ABB5-71C0AF48BC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3314C37-42CB-468A-B0CE-BB9FC3123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5D57A-195D-4FFB-974B-1616969A51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6097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6ACCB3-DD82-4924-B92F-F9AEAE1386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5AFDC10-61DF-4E98-9D90-7F0C22D4405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24A06D4-60CC-4F15-A6E2-26D3E41EB7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688A649-BEFB-4326-849B-8B86903E68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C82FE-1789-4DAD-924B-B7E635881E43}" type="datetimeFigureOut">
              <a:rPr lang="zh-CN" altLang="en-US" smtClean="0"/>
              <a:t>2021/4/21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013832D-89EF-43A2-93CF-233847FF37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F2E9686-E923-49D7-9B5F-FDA2B7D81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5D57A-195D-4FFB-974B-1616969A51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79025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78195C-CB04-4529-8D2A-3A35BB59DA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445DBFD-F97F-4887-994C-CC4712C93F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2475E17-B928-4E00-B0A9-1758AE7FDC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ABD0DD08-D719-4D23-BCC7-99836DD242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11B08005-F597-47E3-B8AC-D352F91EAB2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2D0824FD-2E3C-493F-AADB-213E9D99EA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C82FE-1789-4DAD-924B-B7E635881E43}" type="datetimeFigureOut">
              <a:rPr lang="zh-CN" altLang="en-US" smtClean="0"/>
              <a:t>2021/4/21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6F0A5E1F-A191-46CB-A5D4-097B68FA69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9B1D4462-15DE-4BC4-81AF-62BB01CBA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5D57A-195D-4FFB-974B-1616969A51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92061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0AD913-3140-4273-A974-2CBB0B528F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A8AE888-ABA7-4E3D-A88D-146341A36A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C82FE-1789-4DAD-924B-B7E635881E43}" type="datetimeFigureOut">
              <a:rPr lang="zh-CN" altLang="en-US" smtClean="0"/>
              <a:t>2021/4/21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EBBB2FD-AB2C-476B-A37A-CBD03011F3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7B07B6E-A025-45E4-A693-E64D806B7C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5D57A-195D-4FFB-974B-1616969A51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92467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F0222CA-0E6A-4DA0-83EF-3DD06C839C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C82FE-1789-4DAD-924B-B7E635881E43}" type="datetimeFigureOut">
              <a:rPr lang="zh-CN" altLang="en-US" smtClean="0"/>
              <a:t>2021/4/21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0448D37-2D8B-468D-87CA-0E8ECA8679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ACBBF63-5287-4336-AA74-7AC3AD0B9F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5D57A-195D-4FFB-974B-1616969A51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56528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914882-8F1E-41AA-BED6-9B4208CBF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B170A8C-C7CE-4042-A3E3-6CA113A935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98D4C68-E377-4802-AE13-6BE5FF0122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CDAF655-4015-4C86-81E7-9F1BB1D993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C82FE-1789-4DAD-924B-B7E635881E43}" type="datetimeFigureOut">
              <a:rPr lang="zh-CN" altLang="en-US" smtClean="0"/>
              <a:t>2021/4/21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675FF77-1CD1-4E30-807C-064A781D0F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8B442FC-2A8B-4A42-B01A-B45C7BFC1E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5D57A-195D-4FFB-974B-1616969A51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86499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A029BF-EC7B-49C1-94C4-D0D8E1D01D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BE35F062-20B7-4C56-A41B-B6800FB9627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A356663-739A-4224-8A10-F2786AA47F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6E9B3CF-882A-4B4F-8478-35C3B5D8A2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C82FE-1789-4DAD-924B-B7E635881E43}" type="datetimeFigureOut">
              <a:rPr lang="zh-CN" altLang="en-US" smtClean="0"/>
              <a:t>2021/4/21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A71600A-B914-4F72-85C9-69584A1CA1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9EBB0B7-A097-4B93-8C12-A1DD495FA2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5D57A-195D-4FFB-974B-1616969A51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87712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445E0C16-C575-401F-A8BF-1AB2439E6F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FDB5CC1-E299-45CC-B579-4B5A6E7977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0BFAF36-8B76-47DD-848C-CF900E2837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9C82FE-1789-4DAD-924B-B7E635881E43}" type="datetimeFigureOut">
              <a:rPr lang="zh-CN" altLang="en-US" smtClean="0"/>
              <a:t>2021/4/21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AD88A35-A507-419F-8FCB-C6926863C2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95314C4-07E1-47EE-8696-C3C79DC1F6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C5D57A-195D-4FFB-974B-1616969A51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95460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B5F7E-1DAC-4622-BB42-D38E9370BD9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Nucleosome profile nearby the G4 peak summits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92FE81-F954-4DA9-B205-C91A99992F3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MNase-seq from GSE78984</a:t>
            </a:r>
          </a:p>
          <a:p>
            <a:r>
              <a:rPr lang="en-US" altLang="zh-CN" dirty="0"/>
              <a:t>G4 </a:t>
            </a:r>
            <a:r>
              <a:rPr lang="en-US" altLang="zh-CN" dirty="0" err="1"/>
              <a:t>ChIP</a:t>
            </a:r>
            <a:r>
              <a:rPr lang="en-US" altLang="zh-CN" dirty="0"/>
              <a:t>-seq from GSE107695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984031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40E3C5C-4A08-4251-A4AC-653CECEE38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6949412" cy="357770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645CB77-BAD5-4A08-96D5-E3BDA813AA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2588" y="0"/>
            <a:ext cx="6949412" cy="3577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2485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4360D21-1752-4865-BDA1-71248F02FE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6096000" cy="313834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F363BE1-0CBB-468E-9D99-7E8A27418E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0"/>
            <a:ext cx="6096000" cy="3138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3065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7C5D1C1-5EA5-4EB7-97E5-84C8CABD664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2" r="5264"/>
          <a:stretch/>
        </p:blipFill>
        <p:spPr>
          <a:xfrm>
            <a:off x="0" y="0"/>
            <a:ext cx="6062134" cy="347833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0536B48-7040-4763-A973-BB3FFF13E9B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15" r="5013"/>
          <a:stretch/>
        </p:blipFill>
        <p:spPr>
          <a:xfrm>
            <a:off x="6180666" y="0"/>
            <a:ext cx="6011334" cy="3478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9053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D318E3D-E38D-4041-813F-04FBFC7AD2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6096000" cy="313834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A766C77-9D79-4C4B-A149-08E5580518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0"/>
            <a:ext cx="6096000" cy="313834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5B8F8F0-4FE1-48DC-B7F7-BD14E1EFB2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3138347"/>
            <a:ext cx="6096000" cy="3138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9806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01744A-5669-4621-AEF0-4C85238271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58485"/>
            <a:ext cx="9144000" cy="3029505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Nucleosome occupancy on TSS from ATAC-seq &amp; MNase-seq data</a:t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A485664-30DE-4C1A-B67B-8D4E0743FAE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绘制</a:t>
            </a:r>
            <a:r>
              <a:rPr lang="en-US" altLang="zh-CN" dirty="0"/>
              <a:t>TSS</a:t>
            </a:r>
            <a:r>
              <a:rPr lang="zh-CN" altLang="en-US" dirty="0"/>
              <a:t>附近的</a:t>
            </a:r>
            <a:r>
              <a:rPr lang="en-US" altLang="zh-CN" dirty="0" err="1"/>
              <a:t>nucleoATAC</a:t>
            </a:r>
            <a:r>
              <a:rPr lang="zh-CN" altLang="en-US" dirty="0"/>
              <a:t>推断的核小体</a:t>
            </a:r>
            <a:r>
              <a:rPr lang="en-US" altLang="zh-CN" dirty="0"/>
              <a:t>occupancy</a:t>
            </a:r>
            <a:r>
              <a:rPr lang="zh-CN" altLang="en-US" dirty="0"/>
              <a:t>并且比较</a:t>
            </a:r>
            <a:r>
              <a:rPr lang="en-US" altLang="zh-CN" dirty="0"/>
              <a:t>TSS</a:t>
            </a:r>
            <a:r>
              <a:rPr lang="zh-CN" altLang="en-US" dirty="0"/>
              <a:t>位点上</a:t>
            </a:r>
            <a:r>
              <a:rPr lang="en-US" altLang="zh-CN" dirty="0" err="1"/>
              <a:t>nucleoATAC</a:t>
            </a:r>
            <a:r>
              <a:rPr lang="zh-CN" altLang="en-US" dirty="0"/>
              <a:t>与</a:t>
            </a:r>
            <a:r>
              <a:rPr lang="en-US" altLang="zh-CN" dirty="0"/>
              <a:t>MNase-seq</a:t>
            </a:r>
            <a:r>
              <a:rPr lang="zh-CN" altLang="en-US" dirty="0"/>
              <a:t>的信号相关性</a:t>
            </a:r>
          </a:p>
        </p:txBody>
      </p:sp>
    </p:spTree>
    <p:extLst>
      <p:ext uri="{BB962C8B-B14F-4D97-AF65-F5344CB8AC3E}">
        <p14:creationId xmlns:p14="http://schemas.microsoft.com/office/powerpoint/2010/main" val="40714397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>
            <a:extLst>
              <a:ext uri="{FF2B5EF4-FFF2-40B4-BE49-F238E27FC236}">
                <a16:creationId xmlns:a16="http://schemas.microsoft.com/office/drawing/2014/main" id="{6232D468-D4D1-4E59-B0D8-467A56B7821D}"/>
              </a:ext>
            </a:extLst>
          </p:cNvPr>
          <p:cNvGrpSpPr/>
          <p:nvPr/>
        </p:nvGrpSpPr>
        <p:grpSpPr>
          <a:xfrm>
            <a:off x="474133" y="1755497"/>
            <a:ext cx="10532534" cy="1673503"/>
            <a:chOff x="626533" y="2319196"/>
            <a:chExt cx="10532534" cy="1673503"/>
          </a:xfrm>
        </p:grpSpPr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1445038E-A844-47D4-9548-DC48919D40A2}"/>
                </a:ext>
              </a:extLst>
            </p:cNvPr>
            <p:cNvGrpSpPr/>
            <p:nvPr/>
          </p:nvGrpSpPr>
          <p:grpSpPr>
            <a:xfrm>
              <a:off x="626533" y="2319196"/>
              <a:ext cx="9274140" cy="1673503"/>
              <a:chOff x="1286933" y="1066129"/>
              <a:chExt cx="9274140" cy="1673503"/>
            </a:xfrm>
          </p:grpSpPr>
          <p:sp>
            <p:nvSpPr>
              <p:cNvPr id="3" name="圆柱体 2">
                <a:extLst>
                  <a:ext uri="{FF2B5EF4-FFF2-40B4-BE49-F238E27FC236}">
                    <a16:creationId xmlns:a16="http://schemas.microsoft.com/office/drawing/2014/main" id="{C6FCAF48-EC3A-4F43-A993-031EE4416DDF}"/>
                  </a:ext>
                </a:extLst>
              </p:cNvPr>
              <p:cNvSpPr/>
              <p:nvPr/>
            </p:nvSpPr>
            <p:spPr>
              <a:xfrm rot="2778928">
                <a:off x="2148159" y="1676400"/>
                <a:ext cx="1320624" cy="805840"/>
              </a:xfrm>
              <a:prstGeom prst="can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16" name="组合 15">
                <a:extLst>
                  <a:ext uri="{FF2B5EF4-FFF2-40B4-BE49-F238E27FC236}">
                    <a16:creationId xmlns:a16="http://schemas.microsoft.com/office/drawing/2014/main" id="{E40F4EA4-0F38-4670-80C8-DDDC2A55AF3C}"/>
                  </a:ext>
                </a:extLst>
              </p:cNvPr>
              <p:cNvGrpSpPr/>
              <p:nvPr/>
            </p:nvGrpSpPr>
            <p:grpSpPr>
              <a:xfrm>
                <a:off x="1286933" y="1066129"/>
                <a:ext cx="9274140" cy="1499978"/>
                <a:chOff x="1286933" y="1066129"/>
                <a:chExt cx="9274140" cy="1499978"/>
              </a:xfrm>
            </p:grpSpPr>
            <p:sp>
              <p:nvSpPr>
                <p:cNvPr id="2" name="任意多边形: 形状 1">
                  <a:extLst>
                    <a:ext uri="{FF2B5EF4-FFF2-40B4-BE49-F238E27FC236}">
                      <a16:creationId xmlns:a16="http://schemas.microsoft.com/office/drawing/2014/main" id="{6DDB04A5-FBBB-44E2-87CC-FE90906805DC}"/>
                    </a:ext>
                  </a:extLst>
                </p:cNvPr>
                <p:cNvSpPr/>
                <p:nvPr/>
              </p:nvSpPr>
              <p:spPr>
                <a:xfrm>
                  <a:off x="1286933" y="1676400"/>
                  <a:ext cx="1320624" cy="805840"/>
                </a:xfrm>
                <a:custGeom>
                  <a:avLst/>
                  <a:gdLst>
                    <a:gd name="connsiteX0" fmla="*/ 0 w 1320624"/>
                    <a:gd name="connsiteY0" fmla="*/ 0 h 805840"/>
                    <a:gd name="connsiteX1" fmla="*/ 762000 w 1320624"/>
                    <a:gd name="connsiteY1" fmla="*/ 778933 h 805840"/>
                    <a:gd name="connsiteX2" fmla="*/ 1286934 w 1320624"/>
                    <a:gd name="connsiteY2" fmla="*/ 626533 h 805840"/>
                    <a:gd name="connsiteX3" fmla="*/ 1270000 w 1320624"/>
                    <a:gd name="connsiteY3" fmla="*/ 626533 h 805840"/>
                    <a:gd name="connsiteX4" fmla="*/ 1286934 w 1320624"/>
                    <a:gd name="connsiteY4" fmla="*/ 626533 h 8058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20624" h="805840">
                      <a:moveTo>
                        <a:pt x="0" y="0"/>
                      </a:moveTo>
                      <a:cubicBezTo>
                        <a:pt x="273755" y="337255"/>
                        <a:pt x="547511" y="674511"/>
                        <a:pt x="762000" y="778933"/>
                      </a:cubicBezTo>
                      <a:cubicBezTo>
                        <a:pt x="976489" y="883355"/>
                        <a:pt x="1202267" y="651933"/>
                        <a:pt x="1286934" y="626533"/>
                      </a:cubicBezTo>
                      <a:cubicBezTo>
                        <a:pt x="1371601" y="601133"/>
                        <a:pt x="1270000" y="626533"/>
                        <a:pt x="1270000" y="626533"/>
                      </a:cubicBezTo>
                      <a:lnTo>
                        <a:pt x="1286934" y="626533"/>
                      </a:lnTo>
                    </a:path>
                  </a:pathLst>
                </a:cu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grpSp>
              <p:nvGrpSpPr>
                <p:cNvPr id="6" name="组合 5">
                  <a:extLst>
                    <a:ext uri="{FF2B5EF4-FFF2-40B4-BE49-F238E27FC236}">
                      <a16:creationId xmlns:a16="http://schemas.microsoft.com/office/drawing/2014/main" id="{E4B811BD-53E6-4D2D-86C2-B9D150B4B2C5}"/>
                    </a:ext>
                  </a:extLst>
                </p:cNvPr>
                <p:cNvGrpSpPr/>
                <p:nvPr/>
              </p:nvGrpSpPr>
              <p:grpSpPr>
                <a:xfrm>
                  <a:off x="3048000" y="1245483"/>
                  <a:ext cx="2703477" cy="1320624"/>
                  <a:chOff x="3048000" y="1245483"/>
                  <a:chExt cx="2703477" cy="1320624"/>
                </a:xfrm>
              </p:grpSpPr>
              <p:sp>
                <p:nvSpPr>
                  <p:cNvPr id="4" name="任意多边形: 形状 3">
                    <a:extLst>
                      <a:ext uri="{FF2B5EF4-FFF2-40B4-BE49-F238E27FC236}">
                        <a16:creationId xmlns:a16="http://schemas.microsoft.com/office/drawing/2014/main" id="{37C5BAA7-8AEE-42B1-8899-2B42F1F89E02}"/>
                      </a:ext>
                    </a:extLst>
                  </p:cNvPr>
                  <p:cNvSpPr/>
                  <p:nvPr/>
                </p:nvSpPr>
                <p:spPr>
                  <a:xfrm>
                    <a:off x="3048000" y="1382972"/>
                    <a:ext cx="1981200" cy="1045647"/>
                  </a:xfrm>
                  <a:custGeom>
                    <a:avLst/>
                    <a:gdLst>
                      <a:gd name="connsiteX0" fmla="*/ 0 w 1981200"/>
                      <a:gd name="connsiteY0" fmla="*/ 411961 h 1045647"/>
                      <a:gd name="connsiteX1" fmla="*/ 440267 w 1981200"/>
                      <a:gd name="connsiteY1" fmla="*/ 22495 h 1045647"/>
                      <a:gd name="connsiteX2" fmla="*/ 1354667 w 1981200"/>
                      <a:gd name="connsiteY2" fmla="*/ 1004628 h 1045647"/>
                      <a:gd name="connsiteX3" fmla="*/ 1981200 w 1981200"/>
                      <a:gd name="connsiteY3" fmla="*/ 767561 h 104564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981200" h="1045647">
                        <a:moveTo>
                          <a:pt x="0" y="411961"/>
                        </a:moveTo>
                        <a:cubicBezTo>
                          <a:pt x="107244" y="167839"/>
                          <a:pt x="214489" y="-76283"/>
                          <a:pt x="440267" y="22495"/>
                        </a:cubicBezTo>
                        <a:cubicBezTo>
                          <a:pt x="666045" y="121273"/>
                          <a:pt x="1097845" y="880450"/>
                          <a:pt x="1354667" y="1004628"/>
                        </a:cubicBezTo>
                        <a:cubicBezTo>
                          <a:pt x="1611489" y="1128806"/>
                          <a:pt x="1796344" y="948183"/>
                          <a:pt x="1981200" y="767561"/>
                        </a:cubicBezTo>
                      </a:path>
                    </a:pathLst>
                  </a:custGeom>
                  <a:no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sp>
                <p:nvSpPr>
                  <p:cNvPr id="5" name="圆柱体 4">
                    <a:extLst>
                      <a:ext uri="{FF2B5EF4-FFF2-40B4-BE49-F238E27FC236}">
                        <a16:creationId xmlns:a16="http://schemas.microsoft.com/office/drawing/2014/main" id="{56B1D08F-9A55-44C0-862E-4E6D33E6D3F5}"/>
                      </a:ext>
                    </a:extLst>
                  </p:cNvPr>
                  <p:cNvSpPr/>
                  <p:nvPr/>
                </p:nvSpPr>
                <p:spPr>
                  <a:xfrm rot="2778928">
                    <a:off x="4688245" y="1502875"/>
                    <a:ext cx="1320624" cy="805840"/>
                  </a:xfrm>
                  <a:prstGeom prst="can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grpSp>
              <p:nvGrpSpPr>
                <p:cNvPr id="7" name="组合 6">
                  <a:extLst>
                    <a:ext uri="{FF2B5EF4-FFF2-40B4-BE49-F238E27FC236}">
                      <a16:creationId xmlns:a16="http://schemas.microsoft.com/office/drawing/2014/main" id="{CE1D3F8B-FCB6-4CB8-8D3A-58586E0E06FC}"/>
                    </a:ext>
                  </a:extLst>
                </p:cNvPr>
                <p:cNvGrpSpPr/>
                <p:nvPr/>
              </p:nvGrpSpPr>
              <p:grpSpPr>
                <a:xfrm>
                  <a:off x="5469643" y="1161616"/>
                  <a:ext cx="2703477" cy="1320624"/>
                  <a:chOff x="3048000" y="1245483"/>
                  <a:chExt cx="2703477" cy="1320624"/>
                </a:xfrm>
              </p:grpSpPr>
              <p:sp>
                <p:nvSpPr>
                  <p:cNvPr id="8" name="任意多边形: 形状 7">
                    <a:extLst>
                      <a:ext uri="{FF2B5EF4-FFF2-40B4-BE49-F238E27FC236}">
                        <a16:creationId xmlns:a16="http://schemas.microsoft.com/office/drawing/2014/main" id="{FCCFDFF8-15F1-4057-8F1B-8CA94FBE3E72}"/>
                      </a:ext>
                    </a:extLst>
                  </p:cNvPr>
                  <p:cNvSpPr/>
                  <p:nvPr/>
                </p:nvSpPr>
                <p:spPr>
                  <a:xfrm>
                    <a:off x="3048000" y="1382972"/>
                    <a:ext cx="1981200" cy="1045647"/>
                  </a:xfrm>
                  <a:custGeom>
                    <a:avLst/>
                    <a:gdLst>
                      <a:gd name="connsiteX0" fmla="*/ 0 w 1981200"/>
                      <a:gd name="connsiteY0" fmla="*/ 411961 h 1045647"/>
                      <a:gd name="connsiteX1" fmla="*/ 440267 w 1981200"/>
                      <a:gd name="connsiteY1" fmla="*/ 22495 h 1045647"/>
                      <a:gd name="connsiteX2" fmla="*/ 1354667 w 1981200"/>
                      <a:gd name="connsiteY2" fmla="*/ 1004628 h 1045647"/>
                      <a:gd name="connsiteX3" fmla="*/ 1981200 w 1981200"/>
                      <a:gd name="connsiteY3" fmla="*/ 767561 h 104564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981200" h="1045647">
                        <a:moveTo>
                          <a:pt x="0" y="411961"/>
                        </a:moveTo>
                        <a:cubicBezTo>
                          <a:pt x="107244" y="167839"/>
                          <a:pt x="214489" y="-76283"/>
                          <a:pt x="440267" y="22495"/>
                        </a:cubicBezTo>
                        <a:cubicBezTo>
                          <a:pt x="666045" y="121273"/>
                          <a:pt x="1097845" y="880450"/>
                          <a:pt x="1354667" y="1004628"/>
                        </a:cubicBezTo>
                        <a:cubicBezTo>
                          <a:pt x="1611489" y="1128806"/>
                          <a:pt x="1796344" y="948183"/>
                          <a:pt x="1981200" y="767561"/>
                        </a:cubicBezTo>
                      </a:path>
                    </a:pathLst>
                  </a:custGeom>
                  <a:no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" name="圆柱体 8">
                    <a:extLst>
                      <a:ext uri="{FF2B5EF4-FFF2-40B4-BE49-F238E27FC236}">
                        <a16:creationId xmlns:a16="http://schemas.microsoft.com/office/drawing/2014/main" id="{6D7FEFD6-8243-45A6-AE6D-44C702C8DA7D}"/>
                      </a:ext>
                    </a:extLst>
                  </p:cNvPr>
                  <p:cNvSpPr/>
                  <p:nvPr/>
                </p:nvSpPr>
                <p:spPr>
                  <a:xfrm rot="2778928">
                    <a:off x="4688245" y="1502875"/>
                    <a:ext cx="1320624" cy="805840"/>
                  </a:xfrm>
                  <a:prstGeom prst="can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grpSp>
              <p:nvGrpSpPr>
                <p:cNvPr id="10" name="组合 9">
                  <a:extLst>
                    <a:ext uri="{FF2B5EF4-FFF2-40B4-BE49-F238E27FC236}">
                      <a16:creationId xmlns:a16="http://schemas.microsoft.com/office/drawing/2014/main" id="{5FD985CA-54E0-4E36-B5DB-FFD9798C07E5}"/>
                    </a:ext>
                  </a:extLst>
                </p:cNvPr>
                <p:cNvGrpSpPr/>
                <p:nvPr/>
              </p:nvGrpSpPr>
              <p:grpSpPr>
                <a:xfrm>
                  <a:off x="7857596" y="1066129"/>
                  <a:ext cx="2703477" cy="1320624"/>
                  <a:chOff x="3048000" y="1245483"/>
                  <a:chExt cx="2703477" cy="1320624"/>
                </a:xfrm>
              </p:grpSpPr>
              <p:sp>
                <p:nvSpPr>
                  <p:cNvPr id="11" name="任意多边形: 形状 10">
                    <a:extLst>
                      <a:ext uri="{FF2B5EF4-FFF2-40B4-BE49-F238E27FC236}">
                        <a16:creationId xmlns:a16="http://schemas.microsoft.com/office/drawing/2014/main" id="{5F250C6B-E883-44BA-9014-1B0C1CDD0863}"/>
                      </a:ext>
                    </a:extLst>
                  </p:cNvPr>
                  <p:cNvSpPr/>
                  <p:nvPr/>
                </p:nvSpPr>
                <p:spPr>
                  <a:xfrm>
                    <a:off x="3048000" y="1382972"/>
                    <a:ext cx="1981200" cy="1045647"/>
                  </a:xfrm>
                  <a:custGeom>
                    <a:avLst/>
                    <a:gdLst>
                      <a:gd name="connsiteX0" fmla="*/ 0 w 1981200"/>
                      <a:gd name="connsiteY0" fmla="*/ 411961 h 1045647"/>
                      <a:gd name="connsiteX1" fmla="*/ 440267 w 1981200"/>
                      <a:gd name="connsiteY1" fmla="*/ 22495 h 1045647"/>
                      <a:gd name="connsiteX2" fmla="*/ 1354667 w 1981200"/>
                      <a:gd name="connsiteY2" fmla="*/ 1004628 h 1045647"/>
                      <a:gd name="connsiteX3" fmla="*/ 1981200 w 1981200"/>
                      <a:gd name="connsiteY3" fmla="*/ 767561 h 104564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981200" h="1045647">
                        <a:moveTo>
                          <a:pt x="0" y="411961"/>
                        </a:moveTo>
                        <a:cubicBezTo>
                          <a:pt x="107244" y="167839"/>
                          <a:pt x="214489" y="-76283"/>
                          <a:pt x="440267" y="22495"/>
                        </a:cubicBezTo>
                        <a:cubicBezTo>
                          <a:pt x="666045" y="121273"/>
                          <a:pt x="1097845" y="880450"/>
                          <a:pt x="1354667" y="1004628"/>
                        </a:cubicBezTo>
                        <a:cubicBezTo>
                          <a:pt x="1611489" y="1128806"/>
                          <a:pt x="1796344" y="948183"/>
                          <a:pt x="1981200" y="767561"/>
                        </a:cubicBezTo>
                      </a:path>
                    </a:pathLst>
                  </a:custGeom>
                  <a:no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sp>
                <p:nvSpPr>
                  <p:cNvPr id="12" name="圆柱体 11">
                    <a:extLst>
                      <a:ext uri="{FF2B5EF4-FFF2-40B4-BE49-F238E27FC236}">
                        <a16:creationId xmlns:a16="http://schemas.microsoft.com/office/drawing/2014/main" id="{361C6D07-C0C8-4AEA-B1B9-120FDB5F6BA5}"/>
                      </a:ext>
                    </a:extLst>
                  </p:cNvPr>
                  <p:cNvSpPr/>
                  <p:nvPr/>
                </p:nvSpPr>
                <p:spPr>
                  <a:xfrm rot="2778928">
                    <a:off x="4688245" y="1502875"/>
                    <a:ext cx="1320624" cy="805840"/>
                  </a:xfrm>
                  <a:prstGeom prst="can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</p:grpSp>
        </p:grpSp>
        <p:sp>
          <p:nvSpPr>
            <p:cNvPr id="18" name="任意多边形: 形状 17">
              <a:extLst>
                <a:ext uri="{FF2B5EF4-FFF2-40B4-BE49-F238E27FC236}">
                  <a16:creationId xmlns:a16="http://schemas.microsoft.com/office/drawing/2014/main" id="{6F869504-9D51-43C8-81B4-CDA98AA837FD}"/>
                </a:ext>
              </a:extLst>
            </p:cNvPr>
            <p:cNvSpPr/>
            <p:nvPr/>
          </p:nvSpPr>
          <p:spPr>
            <a:xfrm>
              <a:off x="9702800" y="2401810"/>
              <a:ext cx="1456267" cy="1086457"/>
            </a:xfrm>
            <a:custGeom>
              <a:avLst/>
              <a:gdLst>
                <a:gd name="connsiteX0" fmla="*/ 0 w 1456267"/>
                <a:gd name="connsiteY0" fmla="*/ 341390 h 1086457"/>
                <a:gd name="connsiteX1" fmla="*/ 355600 w 1456267"/>
                <a:gd name="connsiteY1" fmla="*/ 36590 h 1086457"/>
                <a:gd name="connsiteX2" fmla="*/ 1456267 w 1456267"/>
                <a:gd name="connsiteY2" fmla="*/ 1086457 h 1086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267" h="1086457">
                  <a:moveTo>
                    <a:pt x="0" y="341390"/>
                  </a:moveTo>
                  <a:cubicBezTo>
                    <a:pt x="56444" y="126901"/>
                    <a:pt x="112889" y="-87588"/>
                    <a:pt x="355600" y="36590"/>
                  </a:cubicBezTo>
                  <a:cubicBezTo>
                    <a:pt x="598311" y="160768"/>
                    <a:pt x="1027289" y="623612"/>
                    <a:pt x="1456267" y="1086457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0" name="不完整圆 19">
            <a:extLst>
              <a:ext uri="{FF2B5EF4-FFF2-40B4-BE49-F238E27FC236}">
                <a16:creationId xmlns:a16="http://schemas.microsoft.com/office/drawing/2014/main" id="{F41FDABF-76A7-46B3-955F-769CEE2E96A7}"/>
              </a:ext>
            </a:extLst>
          </p:cNvPr>
          <p:cNvSpPr/>
          <p:nvPr/>
        </p:nvSpPr>
        <p:spPr>
          <a:xfrm rot="6238479">
            <a:off x="2047343" y="1681539"/>
            <a:ext cx="565639" cy="548624"/>
          </a:xfrm>
          <a:prstGeom prst="pie">
            <a:avLst>
              <a:gd name="adj1" fmla="val 18913614"/>
              <a:gd name="adj2" fmla="val 1620000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1" name="不完整圆 20">
            <a:extLst>
              <a:ext uri="{FF2B5EF4-FFF2-40B4-BE49-F238E27FC236}">
                <a16:creationId xmlns:a16="http://schemas.microsoft.com/office/drawing/2014/main" id="{6DF4AC39-012C-4D76-A302-D91F4128BEB9}"/>
              </a:ext>
            </a:extLst>
          </p:cNvPr>
          <p:cNvSpPr/>
          <p:nvPr/>
        </p:nvSpPr>
        <p:spPr>
          <a:xfrm rot="16908957">
            <a:off x="3785389" y="2910736"/>
            <a:ext cx="565639" cy="548624"/>
          </a:xfrm>
          <a:prstGeom prst="pie">
            <a:avLst>
              <a:gd name="adj1" fmla="val 18913614"/>
              <a:gd name="adj2" fmla="val 1620000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C452C567-FD71-4A12-B165-B7C13771614A}"/>
              </a:ext>
            </a:extLst>
          </p:cNvPr>
          <p:cNvCxnSpPr/>
          <p:nvPr/>
        </p:nvCxnSpPr>
        <p:spPr>
          <a:xfrm>
            <a:off x="3225800" y="3034120"/>
            <a:ext cx="0" cy="15209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4" name="不完整圆 23">
            <a:extLst>
              <a:ext uri="{FF2B5EF4-FFF2-40B4-BE49-F238E27FC236}">
                <a16:creationId xmlns:a16="http://schemas.microsoft.com/office/drawing/2014/main" id="{6A8859D3-10BD-4834-9528-64802E6D4398}"/>
              </a:ext>
            </a:extLst>
          </p:cNvPr>
          <p:cNvSpPr/>
          <p:nvPr/>
        </p:nvSpPr>
        <p:spPr>
          <a:xfrm rot="6238479">
            <a:off x="4520831" y="1597673"/>
            <a:ext cx="565639" cy="548624"/>
          </a:xfrm>
          <a:prstGeom prst="pie">
            <a:avLst>
              <a:gd name="adj1" fmla="val 18913614"/>
              <a:gd name="adj2" fmla="val 16200000"/>
            </a:avLst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5" name="不完整圆 24">
            <a:extLst>
              <a:ext uri="{FF2B5EF4-FFF2-40B4-BE49-F238E27FC236}">
                <a16:creationId xmlns:a16="http://schemas.microsoft.com/office/drawing/2014/main" id="{EE26AC8A-E93E-48E9-A497-63D3966EB135}"/>
              </a:ext>
            </a:extLst>
          </p:cNvPr>
          <p:cNvSpPr/>
          <p:nvPr/>
        </p:nvSpPr>
        <p:spPr>
          <a:xfrm rot="16908957">
            <a:off x="8675015" y="2743653"/>
            <a:ext cx="565639" cy="548624"/>
          </a:xfrm>
          <a:prstGeom prst="pie">
            <a:avLst>
              <a:gd name="adj1" fmla="val 18913614"/>
              <a:gd name="adj2" fmla="val 16200000"/>
            </a:avLst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6" name="不完整圆 25">
            <a:extLst>
              <a:ext uri="{FF2B5EF4-FFF2-40B4-BE49-F238E27FC236}">
                <a16:creationId xmlns:a16="http://schemas.microsoft.com/office/drawing/2014/main" id="{36C64D33-530A-4BCB-A6D4-CADF12465222}"/>
              </a:ext>
            </a:extLst>
          </p:cNvPr>
          <p:cNvSpPr/>
          <p:nvPr/>
        </p:nvSpPr>
        <p:spPr>
          <a:xfrm rot="16908957">
            <a:off x="7357812" y="1774030"/>
            <a:ext cx="565639" cy="548624"/>
          </a:xfrm>
          <a:prstGeom prst="pie">
            <a:avLst>
              <a:gd name="adj1" fmla="val 18913614"/>
              <a:gd name="adj2" fmla="val 16200000"/>
            </a:avLst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ABF97240-8506-4ACA-9AF1-7DB8390DDAE2}"/>
              </a:ext>
            </a:extLst>
          </p:cNvPr>
          <p:cNvCxnSpPr/>
          <p:nvPr/>
        </p:nvCxnSpPr>
        <p:spPr>
          <a:xfrm>
            <a:off x="6932000" y="3117987"/>
            <a:ext cx="0" cy="15209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CC8E214A-1178-4A90-BD6F-AA66EBF6ECD5}"/>
              </a:ext>
            </a:extLst>
          </p:cNvPr>
          <p:cNvCxnSpPr>
            <a:cxnSpLocks/>
          </p:cNvCxnSpPr>
          <p:nvPr/>
        </p:nvCxnSpPr>
        <p:spPr>
          <a:xfrm>
            <a:off x="1456267" y="4927600"/>
            <a:ext cx="1769533" cy="169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本框 37">
            <a:extLst>
              <a:ext uri="{FF2B5EF4-FFF2-40B4-BE49-F238E27FC236}">
                <a16:creationId xmlns:a16="http://schemas.microsoft.com/office/drawing/2014/main" id="{E91CD5C0-0AA2-4E1B-B67B-9F31B6EE3CE4}"/>
              </a:ext>
            </a:extLst>
          </p:cNvPr>
          <p:cNvSpPr txBox="1"/>
          <p:nvPr/>
        </p:nvSpPr>
        <p:spPr>
          <a:xfrm>
            <a:off x="6957400" y="5334001"/>
            <a:ext cx="561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or</a:t>
            </a:r>
            <a:endParaRPr lang="zh-CN" altLang="en-US" sz="2400" b="1" dirty="0"/>
          </a:p>
        </p:txBody>
      </p: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BA3D7C94-3AF0-4E14-B88B-F72C229B1442}"/>
              </a:ext>
            </a:extLst>
          </p:cNvPr>
          <p:cNvGrpSpPr/>
          <p:nvPr/>
        </p:nvGrpSpPr>
        <p:grpSpPr>
          <a:xfrm>
            <a:off x="3699992" y="4883616"/>
            <a:ext cx="6808180" cy="253454"/>
            <a:chOff x="4994353" y="4827828"/>
            <a:chExt cx="6808180" cy="253454"/>
          </a:xfrm>
        </p:grpSpPr>
        <p:cxnSp>
          <p:nvCxnSpPr>
            <p:cNvPr id="30" name="直接连接符 29">
              <a:extLst>
                <a:ext uri="{FF2B5EF4-FFF2-40B4-BE49-F238E27FC236}">
                  <a16:creationId xmlns:a16="http://schemas.microsoft.com/office/drawing/2014/main" id="{2FDB2EF2-64C1-440A-AA96-7EF9A21E2527}"/>
                </a:ext>
              </a:extLst>
            </p:cNvPr>
            <p:cNvCxnSpPr>
              <a:cxnSpLocks/>
            </p:cNvCxnSpPr>
            <p:nvPr/>
          </p:nvCxnSpPr>
          <p:spPr>
            <a:xfrm>
              <a:off x="4994353" y="4944533"/>
              <a:ext cx="680818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DF544480-7E92-427C-AAB9-A4CBCACD7F33}"/>
                </a:ext>
              </a:extLst>
            </p:cNvPr>
            <p:cNvSpPr/>
            <p:nvPr/>
          </p:nvSpPr>
          <p:spPr>
            <a:xfrm>
              <a:off x="6638042" y="4827828"/>
              <a:ext cx="4368621" cy="25345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528F9830-F806-4909-B9FB-AFF99C61F222}"/>
              </a:ext>
            </a:extLst>
          </p:cNvPr>
          <p:cNvGrpSpPr/>
          <p:nvPr/>
        </p:nvGrpSpPr>
        <p:grpSpPr>
          <a:xfrm>
            <a:off x="3699992" y="5969272"/>
            <a:ext cx="8415866" cy="253454"/>
            <a:chOff x="3699992" y="5969272"/>
            <a:chExt cx="8415866" cy="253454"/>
          </a:xfrm>
        </p:grpSpPr>
        <p:cxnSp>
          <p:nvCxnSpPr>
            <p:cNvPr id="36" name="直接连接符 35">
              <a:extLst>
                <a:ext uri="{FF2B5EF4-FFF2-40B4-BE49-F238E27FC236}">
                  <a16:creationId xmlns:a16="http://schemas.microsoft.com/office/drawing/2014/main" id="{D38C9B3D-F73A-4909-B91C-7FC07025EC1B}"/>
                </a:ext>
              </a:extLst>
            </p:cNvPr>
            <p:cNvCxnSpPr>
              <a:cxnSpLocks/>
            </p:cNvCxnSpPr>
            <p:nvPr/>
          </p:nvCxnSpPr>
          <p:spPr>
            <a:xfrm>
              <a:off x="3699992" y="6095999"/>
              <a:ext cx="841586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F142BA32-A52B-4000-9008-E091F452C634}"/>
                </a:ext>
              </a:extLst>
            </p:cNvPr>
            <p:cNvSpPr/>
            <p:nvPr/>
          </p:nvSpPr>
          <p:spPr>
            <a:xfrm>
              <a:off x="5334089" y="5969272"/>
              <a:ext cx="4368621" cy="25345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694311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9F1845EA-D42E-414B-944C-8C2B1E7298B3}"/>
              </a:ext>
            </a:extLst>
          </p:cNvPr>
          <p:cNvGrpSpPr/>
          <p:nvPr/>
        </p:nvGrpSpPr>
        <p:grpSpPr>
          <a:xfrm>
            <a:off x="938851" y="1818022"/>
            <a:ext cx="2252133" cy="253378"/>
            <a:chOff x="6366933" y="4827828"/>
            <a:chExt cx="2252133" cy="253378"/>
          </a:xfrm>
        </p:grpSpPr>
        <p:cxnSp>
          <p:nvCxnSpPr>
            <p:cNvPr id="3" name="直接连接符 2">
              <a:extLst>
                <a:ext uri="{FF2B5EF4-FFF2-40B4-BE49-F238E27FC236}">
                  <a16:creationId xmlns:a16="http://schemas.microsoft.com/office/drawing/2014/main" id="{408238E3-5FE1-4688-ABBA-FC9D6F85CEB4}"/>
                </a:ext>
              </a:extLst>
            </p:cNvPr>
            <p:cNvCxnSpPr>
              <a:cxnSpLocks/>
            </p:cNvCxnSpPr>
            <p:nvPr/>
          </p:nvCxnSpPr>
          <p:spPr>
            <a:xfrm>
              <a:off x="6366933" y="4944533"/>
              <a:ext cx="225213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E060235F-45FC-415E-B966-E9DF7256ACAE}"/>
                </a:ext>
              </a:extLst>
            </p:cNvPr>
            <p:cNvSpPr/>
            <p:nvPr/>
          </p:nvSpPr>
          <p:spPr>
            <a:xfrm>
              <a:off x="6638042" y="4827828"/>
              <a:ext cx="1439157" cy="25337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B95FB4B6-960A-4E58-A0CD-7BA119E5B105}"/>
              </a:ext>
            </a:extLst>
          </p:cNvPr>
          <p:cNvGrpSpPr/>
          <p:nvPr/>
        </p:nvGrpSpPr>
        <p:grpSpPr>
          <a:xfrm>
            <a:off x="938851" y="2204994"/>
            <a:ext cx="2878666" cy="253372"/>
            <a:chOff x="5072572" y="5969272"/>
            <a:chExt cx="2878666" cy="253372"/>
          </a:xfrm>
        </p:grpSpPr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F1406CAB-7DC9-453C-80D6-AD5F28C904E5}"/>
                </a:ext>
              </a:extLst>
            </p:cNvPr>
            <p:cNvCxnSpPr>
              <a:cxnSpLocks/>
            </p:cNvCxnSpPr>
            <p:nvPr/>
          </p:nvCxnSpPr>
          <p:spPr>
            <a:xfrm>
              <a:off x="5072572" y="6095999"/>
              <a:ext cx="287866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66DEFD87-4F6B-4365-99A5-9C858300438C}"/>
                </a:ext>
              </a:extLst>
            </p:cNvPr>
            <p:cNvSpPr/>
            <p:nvPr/>
          </p:nvSpPr>
          <p:spPr>
            <a:xfrm>
              <a:off x="5334089" y="5969272"/>
              <a:ext cx="1448749" cy="2533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7821A045-48E3-4E45-B870-B0F27D89874B}"/>
              </a:ext>
            </a:extLst>
          </p:cNvPr>
          <p:cNvCxnSpPr/>
          <p:nvPr/>
        </p:nvCxnSpPr>
        <p:spPr>
          <a:xfrm>
            <a:off x="76200" y="1320799"/>
            <a:ext cx="120396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3C4BDFCC-C6CF-4756-A8FA-F04DF799F352}"/>
              </a:ext>
            </a:extLst>
          </p:cNvPr>
          <p:cNvCxnSpPr/>
          <p:nvPr/>
        </p:nvCxnSpPr>
        <p:spPr>
          <a:xfrm>
            <a:off x="406400" y="2895600"/>
            <a:ext cx="27845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>
            <a:extLst>
              <a:ext uri="{FF2B5EF4-FFF2-40B4-BE49-F238E27FC236}">
                <a16:creationId xmlns:a16="http://schemas.microsoft.com/office/drawing/2014/main" id="{DC0C94E4-1568-4F7E-924B-BB7D0ED6D54F}"/>
              </a:ext>
            </a:extLst>
          </p:cNvPr>
          <p:cNvSpPr/>
          <p:nvPr/>
        </p:nvSpPr>
        <p:spPr>
          <a:xfrm>
            <a:off x="1200367" y="2768914"/>
            <a:ext cx="1448749" cy="2533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5B29238C-62A5-452D-85B6-C47B28513AC9}"/>
              </a:ext>
            </a:extLst>
          </p:cNvPr>
          <p:cNvCxnSpPr/>
          <p:nvPr/>
        </p:nvCxnSpPr>
        <p:spPr>
          <a:xfrm>
            <a:off x="938851" y="3302000"/>
            <a:ext cx="359928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>
            <a:extLst>
              <a:ext uri="{FF2B5EF4-FFF2-40B4-BE49-F238E27FC236}">
                <a16:creationId xmlns:a16="http://schemas.microsoft.com/office/drawing/2014/main" id="{CED932DD-82A2-42C1-A37C-2EDB1128B31D}"/>
              </a:ext>
            </a:extLst>
          </p:cNvPr>
          <p:cNvSpPr/>
          <p:nvPr/>
        </p:nvSpPr>
        <p:spPr>
          <a:xfrm>
            <a:off x="1200367" y="3227727"/>
            <a:ext cx="1448749" cy="2533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C116F3A0-A305-4B2E-B06C-F302432D2EFE}"/>
              </a:ext>
            </a:extLst>
          </p:cNvPr>
          <p:cNvSpPr/>
          <p:nvPr/>
        </p:nvSpPr>
        <p:spPr>
          <a:xfrm>
            <a:off x="1200366" y="1214435"/>
            <a:ext cx="1448749" cy="253372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3" name="任意多边形: 形状 22">
            <a:extLst>
              <a:ext uri="{FF2B5EF4-FFF2-40B4-BE49-F238E27FC236}">
                <a16:creationId xmlns:a16="http://schemas.microsoft.com/office/drawing/2014/main" id="{E9AC58C0-5B3E-4999-A12D-B8C273C8D7D9}"/>
              </a:ext>
            </a:extLst>
          </p:cNvPr>
          <p:cNvSpPr/>
          <p:nvPr/>
        </p:nvSpPr>
        <p:spPr>
          <a:xfrm>
            <a:off x="254000" y="83347"/>
            <a:ext cx="3928533" cy="1029715"/>
          </a:xfrm>
          <a:custGeom>
            <a:avLst/>
            <a:gdLst>
              <a:gd name="connsiteX0" fmla="*/ 0 w 3928533"/>
              <a:gd name="connsiteY0" fmla="*/ 1017320 h 1029715"/>
              <a:gd name="connsiteX1" fmla="*/ 575733 w 3928533"/>
              <a:gd name="connsiteY1" fmla="*/ 966520 h 1029715"/>
              <a:gd name="connsiteX2" fmla="*/ 880533 w 3928533"/>
              <a:gd name="connsiteY2" fmla="*/ 526253 h 1029715"/>
              <a:gd name="connsiteX3" fmla="*/ 1286933 w 3928533"/>
              <a:gd name="connsiteY3" fmla="*/ 52120 h 1029715"/>
              <a:gd name="connsiteX4" fmla="*/ 1744133 w 3928533"/>
              <a:gd name="connsiteY4" fmla="*/ 52120 h 1029715"/>
              <a:gd name="connsiteX5" fmla="*/ 2167467 w 3928533"/>
              <a:gd name="connsiteY5" fmla="*/ 407720 h 1029715"/>
              <a:gd name="connsiteX6" fmla="*/ 2506133 w 3928533"/>
              <a:gd name="connsiteY6" fmla="*/ 847986 h 1029715"/>
              <a:gd name="connsiteX7" fmla="*/ 3302000 w 3928533"/>
              <a:gd name="connsiteY7" fmla="*/ 1017320 h 1029715"/>
              <a:gd name="connsiteX8" fmla="*/ 3928533 w 3928533"/>
              <a:gd name="connsiteY8" fmla="*/ 932653 h 1029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28533" h="1029715">
                <a:moveTo>
                  <a:pt x="0" y="1017320"/>
                </a:moveTo>
                <a:cubicBezTo>
                  <a:pt x="214488" y="1032842"/>
                  <a:pt x="428977" y="1048365"/>
                  <a:pt x="575733" y="966520"/>
                </a:cubicBezTo>
                <a:cubicBezTo>
                  <a:pt x="722489" y="884675"/>
                  <a:pt x="762000" y="678653"/>
                  <a:pt x="880533" y="526253"/>
                </a:cubicBezTo>
                <a:cubicBezTo>
                  <a:pt x="999066" y="373853"/>
                  <a:pt x="1143000" y="131142"/>
                  <a:pt x="1286933" y="52120"/>
                </a:cubicBezTo>
                <a:cubicBezTo>
                  <a:pt x="1430866" y="-26902"/>
                  <a:pt x="1597377" y="-7147"/>
                  <a:pt x="1744133" y="52120"/>
                </a:cubicBezTo>
                <a:cubicBezTo>
                  <a:pt x="1890889" y="111387"/>
                  <a:pt x="2040467" y="275076"/>
                  <a:pt x="2167467" y="407720"/>
                </a:cubicBezTo>
                <a:cubicBezTo>
                  <a:pt x="2294467" y="540364"/>
                  <a:pt x="2317044" y="746386"/>
                  <a:pt x="2506133" y="847986"/>
                </a:cubicBezTo>
                <a:cubicBezTo>
                  <a:pt x="2695222" y="949586"/>
                  <a:pt x="3064933" y="1003209"/>
                  <a:pt x="3302000" y="1017320"/>
                </a:cubicBezTo>
                <a:cubicBezTo>
                  <a:pt x="3539067" y="1031431"/>
                  <a:pt x="3733800" y="982042"/>
                  <a:pt x="3928533" y="932653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908E3A00-AE70-44D3-9BCC-8F82EFA7D2D2}"/>
              </a:ext>
            </a:extLst>
          </p:cNvPr>
          <p:cNvSpPr txBox="1"/>
          <p:nvPr/>
        </p:nvSpPr>
        <p:spPr>
          <a:xfrm>
            <a:off x="1625713" y="3733112"/>
            <a:ext cx="677108" cy="115961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sz="3200" b="1" dirty="0"/>
              <a:t>……</a:t>
            </a:r>
            <a:endParaRPr lang="zh-CN" altLang="en-US" sz="3200" b="1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5845AC18-7372-411E-B8D2-9C88C982BCF7}"/>
              </a:ext>
            </a:extLst>
          </p:cNvPr>
          <p:cNvSpPr txBox="1"/>
          <p:nvPr/>
        </p:nvSpPr>
        <p:spPr>
          <a:xfrm>
            <a:off x="9872133" y="1332339"/>
            <a:ext cx="2319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genome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568403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D4086B2-FD7B-45A4-9905-EE4AFEDA97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81942" y="1521729"/>
            <a:ext cx="8619958" cy="4437732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3120F5D5-3317-49BD-9B30-4F4F31A6DC65}"/>
              </a:ext>
            </a:extLst>
          </p:cNvPr>
          <p:cNvSpPr txBox="1"/>
          <p:nvPr/>
        </p:nvSpPr>
        <p:spPr>
          <a:xfrm>
            <a:off x="0" y="0"/>
            <a:ext cx="19442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MNase-seq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11296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43894A6-E3F8-4835-BECA-2B6FE6087E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9393" y="648071"/>
            <a:ext cx="4927106" cy="253657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DDEE186-6942-4694-B3B1-2A89E1980B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9393" y="3184647"/>
            <a:ext cx="4927107" cy="253657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BC32236-26D9-4B0B-8AC4-BCAB5A9DA1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6499" y="3184647"/>
            <a:ext cx="4927106" cy="253657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B3B58F1-B87A-4F6E-AB81-791F65FF6BF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6500" y="704056"/>
            <a:ext cx="4927106" cy="253657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1777F792-EB7B-496A-B678-9603FE9347E3}"/>
              </a:ext>
            </a:extLst>
          </p:cNvPr>
          <p:cNvSpPr txBox="1"/>
          <p:nvPr/>
        </p:nvSpPr>
        <p:spPr>
          <a:xfrm>
            <a:off x="2942947" y="1136777"/>
            <a:ext cx="19131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K562</a:t>
            </a:r>
          </a:p>
          <a:p>
            <a:r>
              <a:rPr lang="en-US" altLang="zh-CN" dirty="0"/>
              <a:t>reads</a:t>
            </a:r>
            <a:r>
              <a:rPr lang="zh-CN" altLang="en-US" dirty="0"/>
              <a:t>：</a:t>
            </a:r>
            <a:r>
              <a:rPr lang="en-US" altLang="zh-CN" dirty="0"/>
              <a:t>31052350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90ABC25-10F1-4490-BFAB-8AF3FD0F05C7}"/>
              </a:ext>
            </a:extLst>
          </p:cNvPr>
          <p:cNvSpPr txBox="1"/>
          <p:nvPr/>
        </p:nvSpPr>
        <p:spPr>
          <a:xfrm>
            <a:off x="7870052" y="1136777"/>
            <a:ext cx="21439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K562</a:t>
            </a:r>
          </a:p>
          <a:p>
            <a:r>
              <a:rPr lang="en-US" altLang="zh-CN" dirty="0"/>
              <a:t>reads</a:t>
            </a:r>
            <a:r>
              <a:rPr lang="zh-CN" altLang="en-US" dirty="0"/>
              <a:t>：</a:t>
            </a:r>
            <a:r>
              <a:rPr lang="en-US" altLang="zh-CN" dirty="0"/>
              <a:t>100734500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9AE8AF7-A37A-40C2-908F-8007F84158BE}"/>
              </a:ext>
            </a:extLst>
          </p:cNvPr>
          <p:cNvSpPr txBox="1"/>
          <p:nvPr/>
        </p:nvSpPr>
        <p:spPr>
          <a:xfrm>
            <a:off x="7933897" y="3673353"/>
            <a:ext cx="21794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CNCC</a:t>
            </a:r>
          </a:p>
          <a:p>
            <a:r>
              <a:rPr lang="en-US" altLang="zh-CN" dirty="0"/>
              <a:t>reads</a:t>
            </a:r>
            <a:r>
              <a:rPr lang="zh-CN" altLang="en-US" dirty="0"/>
              <a:t>：</a:t>
            </a:r>
            <a:r>
              <a:rPr lang="en-US" altLang="zh-CN" dirty="0"/>
              <a:t>29478822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501531F-E4B4-4E0F-9152-27930A45CA50}"/>
              </a:ext>
            </a:extLst>
          </p:cNvPr>
          <p:cNvSpPr txBox="1"/>
          <p:nvPr/>
        </p:nvSpPr>
        <p:spPr>
          <a:xfrm>
            <a:off x="2942947" y="3673353"/>
            <a:ext cx="19131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K562</a:t>
            </a:r>
          </a:p>
          <a:p>
            <a:r>
              <a:rPr lang="en-US" altLang="zh-CN" dirty="0"/>
              <a:t>reads</a:t>
            </a:r>
            <a:r>
              <a:rPr lang="zh-CN" altLang="en-US" dirty="0"/>
              <a:t>：</a:t>
            </a:r>
            <a:r>
              <a:rPr lang="en-US" altLang="zh-CN" dirty="0"/>
              <a:t>34323424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FF91F94D-039D-4A99-AA31-CA374325F498}"/>
              </a:ext>
            </a:extLst>
          </p:cNvPr>
          <p:cNvSpPr txBox="1"/>
          <p:nvPr/>
        </p:nvSpPr>
        <p:spPr>
          <a:xfrm>
            <a:off x="0" y="0"/>
            <a:ext cx="19442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nucleoATAC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583781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94A066-D8D1-4D7E-AD8E-1B7CB7EC47A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nucleoATAC &amp; MNase-seq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7320E62-0F11-47A9-A682-29324C75A0B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human K562 cell line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444117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5D664444-F58D-48E2-B4C7-89A446F2FA05}"/>
              </a:ext>
            </a:extLst>
          </p:cNvPr>
          <p:cNvGrpSpPr/>
          <p:nvPr/>
        </p:nvGrpSpPr>
        <p:grpSpPr>
          <a:xfrm>
            <a:off x="886377" y="377056"/>
            <a:ext cx="2308378" cy="2174234"/>
            <a:chOff x="2037844" y="1178567"/>
            <a:chExt cx="2308378" cy="2174234"/>
          </a:xfrm>
        </p:grpSpPr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5F91F6FE-F0C8-4FCC-A0FF-7AD2B610EC06}"/>
                </a:ext>
              </a:extLst>
            </p:cNvPr>
            <p:cNvSpPr/>
            <p:nvPr/>
          </p:nvSpPr>
          <p:spPr>
            <a:xfrm>
              <a:off x="2754489" y="1178567"/>
              <a:ext cx="1591733" cy="54186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03237EB0-8299-425F-9BEB-8F635E59E74E}"/>
                </a:ext>
              </a:extLst>
            </p:cNvPr>
            <p:cNvSpPr/>
            <p:nvPr/>
          </p:nvSpPr>
          <p:spPr>
            <a:xfrm rot="5400000">
              <a:off x="3308978" y="2315558"/>
              <a:ext cx="1499161" cy="57532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18E613DE-DBE0-4800-BBE3-D85C7918B534}"/>
                </a:ext>
              </a:extLst>
            </p:cNvPr>
            <p:cNvSpPr/>
            <p:nvPr/>
          </p:nvSpPr>
          <p:spPr>
            <a:xfrm rot="5400000">
              <a:off x="1575927" y="1640485"/>
              <a:ext cx="1499161" cy="57532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D6FE141D-07E2-4E5B-944B-7C0292CDE9EA}"/>
                </a:ext>
              </a:extLst>
            </p:cNvPr>
            <p:cNvSpPr/>
            <p:nvPr/>
          </p:nvSpPr>
          <p:spPr>
            <a:xfrm>
              <a:off x="2037844" y="2810934"/>
              <a:ext cx="1591733" cy="54186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24E93BA9-8CC9-4118-B7B7-10E53594F41F}"/>
                </a:ext>
              </a:extLst>
            </p:cNvPr>
            <p:cNvSpPr/>
            <p:nvPr/>
          </p:nvSpPr>
          <p:spPr>
            <a:xfrm>
              <a:off x="2793892" y="1928148"/>
              <a:ext cx="795867" cy="668307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35" name="组合 234">
            <a:extLst>
              <a:ext uri="{FF2B5EF4-FFF2-40B4-BE49-F238E27FC236}">
                <a16:creationId xmlns:a16="http://schemas.microsoft.com/office/drawing/2014/main" id="{F5942568-49E4-4DA4-A671-84F47D260D8F}"/>
              </a:ext>
            </a:extLst>
          </p:cNvPr>
          <p:cNvGrpSpPr/>
          <p:nvPr/>
        </p:nvGrpSpPr>
        <p:grpSpPr>
          <a:xfrm>
            <a:off x="5468900" y="126356"/>
            <a:ext cx="6424927" cy="6605287"/>
            <a:chOff x="5468900" y="126356"/>
            <a:chExt cx="6424927" cy="6605287"/>
          </a:xfrm>
        </p:grpSpPr>
        <p:grpSp>
          <p:nvGrpSpPr>
            <p:cNvPr id="233" name="组合 232">
              <a:extLst>
                <a:ext uri="{FF2B5EF4-FFF2-40B4-BE49-F238E27FC236}">
                  <a16:creationId xmlns:a16="http://schemas.microsoft.com/office/drawing/2014/main" id="{B87BC51E-F24B-4CD7-878F-9F11D044A248}"/>
                </a:ext>
              </a:extLst>
            </p:cNvPr>
            <p:cNvGrpSpPr/>
            <p:nvPr/>
          </p:nvGrpSpPr>
          <p:grpSpPr>
            <a:xfrm>
              <a:off x="5468900" y="126356"/>
              <a:ext cx="6424927" cy="6605287"/>
              <a:chOff x="5441438" y="-188675"/>
              <a:chExt cx="6424927" cy="6605287"/>
            </a:xfrm>
          </p:grpSpPr>
          <p:grpSp>
            <p:nvGrpSpPr>
              <p:cNvPr id="95" name="组合 94">
                <a:extLst>
                  <a:ext uri="{FF2B5EF4-FFF2-40B4-BE49-F238E27FC236}">
                    <a16:creationId xmlns:a16="http://schemas.microsoft.com/office/drawing/2014/main" id="{483BA672-2038-4516-95C1-80913E7E5CBD}"/>
                  </a:ext>
                </a:extLst>
              </p:cNvPr>
              <p:cNvGrpSpPr/>
              <p:nvPr/>
            </p:nvGrpSpPr>
            <p:grpSpPr>
              <a:xfrm>
                <a:off x="5441438" y="915019"/>
                <a:ext cx="2697660" cy="3101049"/>
                <a:chOff x="5683026" y="474039"/>
                <a:chExt cx="2697660" cy="3101049"/>
              </a:xfrm>
            </p:grpSpPr>
            <p:cxnSp>
              <p:nvCxnSpPr>
                <p:cNvPr id="81" name="直接连接符 80">
                  <a:extLst>
                    <a:ext uri="{FF2B5EF4-FFF2-40B4-BE49-F238E27FC236}">
                      <a16:creationId xmlns:a16="http://schemas.microsoft.com/office/drawing/2014/main" id="{30DE116B-CDDE-4681-8575-BC86701E869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942668" y="474039"/>
                  <a:ext cx="446486" cy="240438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94" name="组合 93">
                  <a:extLst>
                    <a:ext uri="{FF2B5EF4-FFF2-40B4-BE49-F238E27FC236}">
                      <a16:creationId xmlns:a16="http://schemas.microsoft.com/office/drawing/2014/main" id="{407EA105-A213-4E66-8D75-60E38F44D3B3}"/>
                    </a:ext>
                  </a:extLst>
                </p:cNvPr>
                <p:cNvGrpSpPr/>
                <p:nvPr/>
              </p:nvGrpSpPr>
              <p:grpSpPr>
                <a:xfrm>
                  <a:off x="5683026" y="491962"/>
                  <a:ext cx="2697660" cy="3083126"/>
                  <a:chOff x="5683026" y="491962"/>
                  <a:chExt cx="2697660" cy="3083126"/>
                </a:xfrm>
              </p:grpSpPr>
              <p:grpSp>
                <p:nvGrpSpPr>
                  <p:cNvPr id="93" name="组合 92">
                    <a:extLst>
                      <a:ext uri="{FF2B5EF4-FFF2-40B4-BE49-F238E27FC236}">
                        <a16:creationId xmlns:a16="http://schemas.microsoft.com/office/drawing/2014/main" id="{3DAEC279-1787-47D3-94F7-8D6E406D679C}"/>
                      </a:ext>
                    </a:extLst>
                  </p:cNvPr>
                  <p:cNvGrpSpPr/>
                  <p:nvPr/>
                </p:nvGrpSpPr>
                <p:grpSpPr>
                  <a:xfrm>
                    <a:off x="5683026" y="604170"/>
                    <a:ext cx="2697660" cy="2970918"/>
                    <a:chOff x="5683026" y="604170"/>
                    <a:chExt cx="2697660" cy="2970918"/>
                  </a:xfrm>
                </p:grpSpPr>
                <p:grpSp>
                  <p:nvGrpSpPr>
                    <p:cNvPr id="71" name="组合 70">
                      <a:extLst>
                        <a:ext uri="{FF2B5EF4-FFF2-40B4-BE49-F238E27FC236}">
                          <a16:creationId xmlns:a16="http://schemas.microsoft.com/office/drawing/2014/main" id="{C5B5531F-1895-4986-9729-17F219BE73B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683026" y="1388725"/>
                      <a:ext cx="2697660" cy="2186363"/>
                      <a:chOff x="5683026" y="1388725"/>
                      <a:chExt cx="2697660" cy="2186363"/>
                    </a:xfrm>
                  </p:grpSpPr>
                  <p:grpSp>
                    <p:nvGrpSpPr>
                      <p:cNvPr id="65" name="组合 64">
                        <a:extLst>
                          <a:ext uri="{FF2B5EF4-FFF2-40B4-BE49-F238E27FC236}">
                            <a16:creationId xmlns:a16="http://schemas.microsoft.com/office/drawing/2014/main" id="{6AE1424A-C717-4DF3-8825-7E07E8E6D67C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5683026" y="1388725"/>
                        <a:ext cx="2697660" cy="2186363"/>
                        <a:chOff x="5859881" y="734259"/>
                        <a:chExt cx="2697660" cy="2186363"/>
                      </a:xfrm>
                    </p:grpSpPr>
                    <p:sp>
                      <p:nvSpPr>
                        <p:cNvPr id="22" name="文本框 21">
                          <a:extLst>
                            <a:ext uri="{FF2B5EF4-FFF2-40B4-BE49-F238E27FC236}">
                              <a16:creationId xmlns:a16="http://schemas.microsoft.com/office/drawing/2014/main" id="{869C44E2-2102-48AD-A688-0C2911BA19D2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6415690" y="2025909"/>
                          <a:ext cx="355600" cy="3693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US" altLang="zh-CN" dirty="0"/>
                            <a:t>N</a:t>
                          </a:r>
                          <a:endParaRPr lang="zh-CN" altLang="en-US" dirty="0"/>
                        </a:p>
                      </p:txBody>
                    </p:sp>
                    <p:cxnSp>
                      <p:nvCxnSpPr>
                        <p:cNvPr id="23" name="直接连接符 22">
                          <a:extLst>
                            <a:ext uri="{FF2B5EF4-FFF2-40B4-BE49-F238E27FC236}">
                              <a16:creationId xmlns:a16="http://schemas.microsoft.com/office/drawing/2014/main" id="{6D81635A-E245-49C5-9F39-FABE5B6CB411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H="1">
                          <a:off x="6096000" y="2225696"/>
                          <a:ext cx="406402" cy="0"/>
                        </a:xfrm>
                        <a:prstGeom prst="line">
                          <a:avLst/>
                        </a:prstGeom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grpSp>
                      <p:nvGrpSpPr>
                        <p:cNvPr id="32" name="组合 31">
                          <a:extLst>
                            <a:ext uri="{FF2B5EF4-FFF2-40B4-BE49-F238E27FC236}">
                              <a16:creationId xmlns:a16="http://schemas.microsoft.com/office/drawing/2014/main" id="{FF71D263-0136-4529-A40D-9EA322729C80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7494466" y="1868632"/>
                          <a:ext cx="569310" cy="625275"/>
                          <a:chOff x="6648670" y="2295347"/>
                          <a:chExt cx="569310" cy="625275"/>
                        </a:xfrm>
                      </p:grpSpPr>
                      <p:cxnSp>
                        <p:nvCxnSpPr>
                          <p:cNvPr id="33" name="直接连接符 32">
                            <a:extLst>
                              <a:ext uri="{FF2B5EF4-FFF2-40B4-BE49-F238E27FC236}">
                                <a16:creationId xmlns:a16="http://schemas.microsoft.com/office/drawing/2014/main" id="{D5FFA3ED-339D-4697-B1D1-0187BFF856EF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>
                            <a:off x="6648670" y="2295347"/>
                            <a:ext cx="252613" cy="359068"/>
                          </a:xfrm>
                          <a:prstGeom prst="line">
                            <a:avLst/>
                          </a:prstGeom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sp>
                        <p:nvSpPr>
                          <p:cNvPr id="34" name="文本框 33">
                            <a:extLst>
                              <a:ext uri="{FF2B5EF4-FFF2-40B4-BE49-F238E27FC236}">
                                <a16:creationId xmlns:a16="http://schemas.microsoft.com/office/drawing/2014/main" id="{8EE82706-8081-40E3-A349-6760EF6AB46F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6862380" y="2551290"/>
                            <a:ext cx="355600" cy="36933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0">
                            <a:spAutoFit/>
                          </a:bodyPr>
                          <a:lstStyle/>
                          <a:p>
                            <a:r>
                              <a:rPr lang="en-US" altLang="zh-CN" dirty="0"/>
                              <a:t>H</a:t>
                            </a:r>
                            <a:endParaRPr lang="zh-CN" altLang="en-US" dirty="0"/>
                          </a:p>
                        </p:txBody>
                      </p:sp>
                    </p:grpSp>
                    <p:grpSp>
                      <p:nvGrpSpPr>
                        <p:cNvPr id="64" name="组合 63">
                          <a:extLst>
                            <a:ext uri="{FF2B5EF4-FFF2-40B4-BE49-F238E27FC236}">
                              <a16:creationId xmlns:a16="http://schemas.microsoft.com/office/drawing/2014/main" id="{39195259-BC34-4645-9130-C3C2E4EF43A4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5859881" y="734259"/>
                          <a:ext cx="2697660" cy="2186363"/>
                          <a:chOff x="5859881" y="734259"/>
                          <a:chExt cx="2697660" cy="2186363"/>
                        </a:xfrm>
                      </p:grpSpPr>
                      <p:grpSp>
                        <p:nvGrpSpPr>
                          <p:cNvPr id="63" name="组合 62">
                            <a:extLst>
                              <a:ext uri="{FF2B5EF4-FFF2-40B4-BE49-F238E27FC236}">
                                <a16:creationId xmlns:a16="http://schemas.microsoft.com/office/drawing/2014/main" id="{B2762C79-01E6-4B38-9A74-E035A14BD71E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5859881" y="734259"/>
                            <a:ext cx="1942155" cy="2186363"/>
                            <a:chOff x="5859881" y="734259"/>
                            <a:chExt cx="1942155" cy="2186363"/>
                          </a:xfrm>
                        </p:grpSpPr>
                        <p:cxnSp>
                          <p:nvCxnSpPr>
                            <p:cNvPr id="21" name="直接连接符 20">
                              <a:extLst>
                                <a:ext uri="{FF2B5EF4-FFF2-40B4-BE49-F238E27FC236}">
                                  <a16:creationId xmlns:a16="http://schemas.microsoft.com/office/drawing/2014/main" id="{E675B337-E955-4D25-9ABD-ED1605D64B94}"/>
                                </a:ext>
                              </a:extLst>
                            </p:cNvPr>
                            <p:cNvCxnSpPr/>
                            <p:nvPr/>
                          </p:nvCxnSpPr>
                          <p:spPr>
                            <a:xfrm flipH="1">
                              <a:off x="6671733" y="1766735"/>
                              <a:ext cx="232979" cy="369332"/>
                            </a:xfrm>
                            <a:prstGeom prst="line">
                              <a:avLst/>
                            </a:prstGeom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sp>
                          <p:nvSpPr>
                            <p:cNvPr id="29" name="文本框 28">
                              <a:extLst>
                                <a:ext uri="{FF2B5EF4-FFF2-40B4-BE49-F238E27FC236}">
                                  <a16:creationId xmlns:a16="http://schemas.microsoft.com/office/drawing/2014/main" id="{700C3A81-D802-49AB-8A4E-B1DC66D4232A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5859881" y="2041030"/>
                              <a:ext cx="355600" cy="369332"/>
                            </a:xfrm>
                            <a:prstGeom prst="rect">
                              <a:avLst/>
                            </a:prstGeom>
                            <a:noFill/>
                          </p:spPr>
                          <p:txBody>
                            <a:bodyPr wrap="square" rtlCol="0">
                              <a:spAutoFit/>
                            </a:bodyPr>
                            <a:lstStyle/>
                            <a:p>
                              <a:r>
                                <a:rPr lang="en-US" altLang="zh-CN" dirty="0"/>
                                <a:t>H</a:t>
                              </a:r>
                              <a:endParaRPr lang="zh-CN" altLang="en-US" dirty="0"/>
                            </a:p>
                          </p:txBody>
                        </p:sp>
                        <p:grpSp>
                          <p:nvGrpSpPr>
                            <p:cNvPr id="31" name="组合 30">
                              <a:extLst>
                                <a:ext uri="{FF2B5EF4-FFF2-40B4-BE49-F238E27FC236}">
                                  <a16:creationId xmlns:a16="http://schemas.microsoft.com/office/drawing/2014/main" id="{25A3A1EF-E7D4-4339-A36F-48BBEA799A6A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648670" y="2295347"/>
                              <a:ext cx="569310" cy="625275"/>
                              <a:chOff x="6648670" y="2295347"/>
                              <a:chExt cx="569310" cy="625275"/>
                            </a:xfrm>
                          </p:grpSpPr>
                          <p:cxnSp>
                            <p:nvCxnSpPr>
                              <p:cNvPr id="26" name="直接连接符 25">
                                <a:extLst>
                                  <a:ext uri="{FF2B5EF4-FFF2-40B4-BE49-F238E27FC236}">
                                    <a16:creationId xmlns:a16="http://schemas.microsoft.com/office/drawing/2014/main" id="{4E0AD7EF-F9B9-46C2-841A-63B1BDBE6F62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>
                                <a:off x="6648670" y="2295347"/>
                                <a:ext cx="252613" cy="359068"/>
                              </a:xfrm>
                              <a:prstGeom prst="line">
                                <a:avLst/>
                              </a:prstGeom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sp>
                            <p:nvSpPr>
                              <p:cNvPr id="30" name="文本框 29">
                                <a:extLst>
                                  <a:ext uri="{FF2B5EF4-FFF2-40B4-BE49-F238E27FC236}">
                                    <a16:creationId xmlns:a16="http://schemas.microsoft.com/office/drawing/2014/main" id="{60FB7A02-173A-4F57-8F55-93AAB396E733}"/>
                                  </a:ext>
                                </a:extLst>
                              </p:cNvPr>
                              <p:cNvSpPr txBox="1"/>
                              <p:nvPr/>
                            </p:nvSpPr>
                            <p:spPr>
                              <a:xfrm>
                                <a:off x="6862380" y="2551290"/>
                                <a:ext cx="355600" cy="369332"/>
                              </a:xfrm>
                              <a:prstGeom prst="rect">
                                <a:avLst/>
                              </a:prstGeom>
                              <a:noFill/>
                            </p:spPr>
                            <p:txBody>
                              <a:bodyPr wrap="square" rtlCol="0">
                                <a:spAutoFit/>
                              </a:bodyPr>
                              <a:lstStyle/>
                              <a:p>
                                <a:r>
                                  <a:rPr lang="en-US" altLang="zh-CN" dirty="0"/>
                                  <a:t>H</a:t>
                                </a:r>
                                <a:endParaRPr lang="zh-CN" altLang="en-US" dirty="0"/>
                              </a:p>
                            </p:txBody>
                          </p:sp>
                        </p:grpSp>
                        <p:cxnSp>
                          <p:nvCxnSpPr>
                            <p:cNvPr id="35" name="直接连接符 34">
                              <a:extLst>
                                <a:ext uri="{FF2B5EF4-FFF2-40B4-BE49-F238E27FC236}">
                                  <a16:creationId xmlns:a16="http://schemas.microsoft.com/office/drawing/2014/main" id="{37EE2D37-CE74-4CCA-8ABB-68DAF636B64D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>
                              <a:off x="6788222" y="1311301"/>
                              <a:ext cx="217252" cy="396000"/>
                            </a:xfrm>
                            <a:prstGeom prst="line">
                              <a:avLst/>
                            </a:prstGeom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grpSp>
                          <p:nvGrpSpPr>
                            <p:cNvPr id="62" name="组合 61">
                              <a:extLst>
                                <a:ext uri="{FF2B5EF4-FFF2-40B4-BE49-F238E27FC236}">
                                  <a16:creationId xmlns:a16="http://schemas.microsoft.com/office/drawing/2014/main" id="{1F50D8A8-8CF2-4D40-B914-AFFD914DEFF7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502400" y="734259"/>
                              <a:ext cx="1299636" cy="1406788"/>
                              <a:chOff x="6502400" y="734259"/>
                              <a:chExt cx="1299636" cy="1406788"/>
                            </a:xfrm>
                          </p:grpSpPr>
                          <p:grpSp>
                            <p:nvGrpSpPr>
                              <p:cNvPr id="17" name="组合 16">
                                <a:extLst>
                                  <a:ext uri="{FF2B5EF4-FFF2-40B4-BE49-F238E27FC236}">
                                    <a16:creationId xmlns:a16="http://schemas.microsoft.com/office/drawing/2014/main" id="{94A358BA-620C-4EE6-905A-4DFB7F33C293}"/>
                                  </a:ext>
                                </a:extLst>
                              </p:cNvPr>
                              <p:cNvGrpSpPr/>
                              <p:nvPr/>
                            </p:nvGrpSpPr>
                            <p:grpSpPr>
                              <a:xfrm>
                                <a:off x="6502400" y="1052129"/>
                                <a:ext cx="1299636" cy="1088918"/>
                                <a:chOff x="6997700" y="1091458"/>
                                <a:chExt cx="859368" cy="703486"/>
                              </a:xfrm>
                            </p:grpSpPr>
                            <p:sp>
                              <p:nvSpPr>
                                <p:cNvPr id="11" name="文本框 10">
                                  <a:extLst>
                                    <a:ext uri="{FF2B5EF4-FFF2-40B4-BE49-F238E27FC236}">
                                      <a16:creationId xmlns:a16="http://schemas.microsoft.com/office/drawing/2014/main" id="{0A11113A-9778-47B2-8E55-22E4891E5B71}"/>
                                    </a:ext>
                                  </a:extLst>
                                </p:cNvPr>
                                <p:cNvSpPr txBox="1"/>
                                <p:nvPr/>
                              </p:nvSpPr>
                              <p:spPr>
                                <a:xfrm>
                                  <a:off x="7501468" y="1425612"/>
                                  <a:ext cx="355600" cy="369332"/>
                                </a:xfrm>
                                <a:prstGeom prst="rect">
                                  <a:avLst/>
                                </a:prstGeom>
                                <a:noFill/>
                              </p:spPr>
                              <p:txBody>
                                <a:bodyPr wrap="square" rtlCol="0">
                                  <a:spAutoFit/>
                                </a:bodyPr>
                                <a:lstStyle/>
                                <a:p>
                                  <a:r>
                                    <a:rPr lang="en-US" altLang="zh-CN" dirty="0"/>
                                    <a:t>N</a:t>
                                  </a:r>
                                  <a:endParaRPr lang="zh-CN" altLang="en-US" dirty="0"/>
                                </a:p>
                              </p:txBody>
                            </p:sp>
                            <p:cxnSp>
                              <p:nvCxnSpPr>
                                <p:cNvPr id="13" name="直接连接符 12">
                                  <a:extLst>
                                    <a:ext uri="{FF2B5EF4-FFF2-40B4-BE49-F238E27FC236}">
                                      <a16:creationId xmlns:a16="http://schemas.microsoft.com/office/drawing/2014/main" id="{689C975B-453F-42BE-BF63-C26F3A55E862}"/>
                                    </a:ext>
                                  </a:extLst>
                                </p:cNvPr>
                                <p:cNvCxnSpPr>
                                  <a:cxnSpLocks/>
                                </p:cNvCxnSpPr>
                                <p:nvPr/>
                              </p:nvCxnSpPr>
                              <p:spPr>
                                <a:xfrm flipH="1">
                                  <a:off x="7263724" y="1553124"/>
                                  <a:ext cx="296335" cy="0"/>
                                </a:xfrm>
                                <a:prstGeom prst="line">
                                  <a:avLst/>
                                </a:prstGeom>
                              </p:spPr>
                              <p:style>
                                <a:lnRef idx="1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  <p:cxnSp>
                              <p:nvCxnSpPr>
                                <p:cNvPr id="15" name="直接连接符 14">
                                  <a:extLst>
                                    <a:ext uri="{FF2B5EF4-FFF2-40B4-BE49-F238E27FC236}">
                                      <a16:creationId xmlns:a16="http://schemas.microsoft.com/office/drawing/2014/main" id="{63DDDEB2-6462-40AD-9B53-F671B9BD7107}"/>
                                    </a:ext>
                                  </a:extLst>
                                </p:cNvPr>
                                <p:cNvCxnSpPr>
                                  <a:cxnSpLocks/>
                                </p:cNvCxnSpPr>
                                <p:nvPr/>
                              </p:nvCxnSpPr>
                              <p:spPr>
                                <a:xfrm flipH="1" flipV="1">
                                  <a:off x="7109669" y="1258895"/>
                                  <a:ext cx="154056" cy="294228"/>
                                </a:xfrm>
                                <a:prstGeom prst="line">
                                  <a:avLst/>
                                </a:prstGeom>
                              </p:spPr>
                              <p:style>
                                <a:lnRef idx="1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  <p:sp>
                              <p:nvSpPr>
                                <p:cNvPr id="16" name="文本框 15">
                                  <a:extLst>
                                    <a:ext uri="{FF2B5EF4-FFF2-40B4-BE49-F238E27FC236}">
                                      <a16:creationId xmlns:a16="http://schemas.microsoft.com/office/drawing/2014/main" id="{160B233D-5BCF-4E46-B165-7DA3DB47719F}"/>
                                    </a:ext>
                                  </a:extLst>
                                </p:cNvPr>
                                <p:cNvSpPr txBox="1"/>
                                <p:nvPr/>
                              </p:nvSpPr>
                              <p:spPr>
                                <a:xfrm>
                                  <a:off x="6997700" y="1091458"/>
                                  <a:ext cx="355600" cy="369332"/>
                                </a:xfrm>
                                <a:prstGeom prst="rect">
                                  <a:avLst/>
                                </a:prstGeom>
                                <a:noFill/>
                              </p:spPr>
                              <p:txBody>
                                <a:bodyPr wrap="square" rtlCol="0">
                                  <a:spAutoFit/>
                                </a:bodyPr>
                                <a:lstStyle/>
                                <a:p>
                                  <a:r>
                                    <a:rPr lang="en-US" altLang="zh-CN" dirty="0"/>
                                    <a:t>N</a:t>
                                  </a:r>
                                  <a:endParaRPr lang="zh-CN" altLang="en-US" dirty="0"/>
                                </a:p>
                              </p:txBody>
                            </p:sp>
                          </p:grpSp>
                          <p:cxnSp>
                            <p:nvCxnSpPr>
                              <p:cNvPr id="41" name="直接连接符 40">
                                <a:extLst>
                                  <a:ext uri="{FF2B5EF4-FFF2-40B4-BE49-F238E27FC236}">
                                    <a16:creationId xmlns:a16="http://schemas.microsoft.com/office/drawing/2014/main" id="{E162BAED-B021-49D1-B79F-23AF8B717B4F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 flipV="1">
                                <a:off x="6671733" y="741913"/>
                                <a:ext cx="225115" cy="396485"/>
                              </a:xfrm>
                              <a:prstGeom prst="line">
                                <a:avLst/>
                              </a:prstGeom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cxnSp>
                            <p:nvCxnSpPr>
                              <p:cNvPr id="42" name="直接连接符 41">
                                <a:extLst>
                                  <a:ext uri="{FF2B5EF4-FFF2-40B4-BE49-F238E27FC236}">
                                    <a16:creationId xmlns:a16="http://schemas.microsoft.com/office/drawing/2014/main" id="{679E4C9E-1B23-463B-A68B-477B5B7E55BD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 flipV="1">
                                <a:off x="7494466" y="1233506"/>
                                <a:ext cx="252613" cy="451273"/>
                              </a:xfrm>
                              <a:prstGeom prst="line">
                                <a:avLst/>
                              </a:prstGeom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cxnSp>
                            <p:nvCxnSpPr>
                              <p:cNvPr id="44" name="直接连接符 43">
                                <a:extLst>
                                  <a:ext uri="{FF2B5EF4-FFF2-40B4-BE49-F238E27FC236}">
                                    <a16:creationId xmlns:a16="http://schemas.microsoft.com/office/drawing/2014/main" id="{5796289A-2BBD-4046-9973-E26E69BD8FDC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>
                                <a:off x="6896848" y="734259"/>
                                <a:ext cx="597618" cy="7652"/>
                              </a:xfrm>
                              <a:prstGeom prst="line">
                                <a:avLst/>
                              </a:prstGeom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cxnSp>
                            <p:nvCxnSpPr>
                              <p:cNvPr id="47" name="直接连接符 46">
                                <a:extLst>
                                  <a:ext uri="{FF2B5EF4-FFF2-40B4-BE49-F238E27FC236}">
                                    <a16:creationId xmlns:a16="http://schemas.microsoft.com/office/drawing/2014/main" id="{515FC327-E1F4-4325-AE91-A0F4603F908D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 flipH="1" flipV="1">
                                <a:off x="7494466" y="759591"/>
                                <a:ext cx="252616" cy="499557"/>
                              </a:xfrm>
                              <a:prstGeom prst="line">
                                <a:avLst/>
                              </a:prstGeom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cxnSp>
                            <p:nvCxnSpPr>
                              <p:cNvPr id="58" name="直接连接符 57">
                                <a:extLst>
                                  <a:ext uri="{FF2B5EF4-FFF2-40B4-BE49-F238E27FC236}">
                                    <a16:creationId xmlns:a16="http://schemas.microsoft.com/office/drawing/2014/main" id="{0F7B661D-6908-46A6-9AB9-6BBD511D918C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>
                                <a:off x="6944506" y="806324"/>
                                <a:ext cx="454286" cy="0"/>
                              </a:xfrm>
                              <a:prstGeom prst="line">
                                <a:avLst/>
                              </a:prstGeom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</p:grpSp>
                      </p:grpSp>
                      <p:cxnSp>
                        <p:nvCxnSpPr>
                          <p:cNvPr id="59" name="直接连接符 58">
                            <a:extLst>
                              <a:ext uri="{FF2B5EF4-FFF2-40B4-BE49-F238E27FC236}">
                                <a16:creationId xmlns:a16="http://schemas.microsoft.com/office/drawing/2014/main" id="{40D7A9BE-80BC-474B-A02C-667D58D9A881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>
                            <a:off x="7747079" y="1245266"/>
                            <a:ext cx="550487" cy="13069"/>
                          </a:xfrm>
                          <a:prstGeom prst="line">
                            <a:avLst/>
                          </a:prstGeom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sp>
                        <p:nvSpPr>
                          <p:cNvPr id="60" name="文本框 59">
                            <a:extLst>
                              <a:ext uri="{FF2B5EF4-FFF2-40B4-BE49-F238E27FC236}">
                                <a16:creationId xmlns:a16="http://schemas.microsoft.com/office/drawing/2014/main" id="{D7B7D519-0E03-41D3-AB36-786264B9CBEF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8201941" y="1073669"/>
                            <a:ext cx="355600" cy="36933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0">
                            <a:spAutoFit/>
                          </a:bodyPr>
                          <a:lstStyle/>
                          <a:p>
                            <a:r>
                              <a:rPr lang="en-US" altLang="zh-CN" dirty="0"/>
                              <a:t>O</a:t>
                            </a:r>
                            <a:endParaRPr lang="zh-CN" altLang="en-US" dirty="0"/>
                          </a:p>
                        </p:txBody>
                      </p:sp>
                    </p:grpSp>
                  </p:grpSp>
                  <p:cxnSp>
                    <p:nvCxnSpPr>
                      <p:cNvPr id="69" name="直接连接符 68">
                        <a:extLst>
                          <a:ext uri="{FF2B5EF4-FFF2-40B4-BE49-F238E27FC236}">
                            <a16:creationId xmlns:a16="http://schemas.microsoft.com/office/drawing/2014/main" id="{6A32EF73-795D-4DF1-9CBA-392A44D16832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7612999" y="1824757"/>
                        <a:ext cx="454286" cy="0"/>
                      </a:xfrm>
                      <a:prstGeom prst="line">
                        <a:avLst/>
                      </a:pr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cxnSp>
                  <p:nvCxnSpPr>
                    <p:cNvPr id="73" name="直接连接符 72">
                      <a:extLst>
                        <a:ext uri="{FF2B5EF4-FFF2-40B4-BE49-F238E27FC236}">
                          <a16:creationId xmlns:a16="http://schemas.microsoft.com/office/drawing/2014/main" id="{10944E2F-D882-412A-B022-6DC59E99C1AD}"/>
                        </a:ext>
                      </a:extLst>
                    </p:cNvPr>
                    <p:cNvCxnSpPr/>
                    <p:nvPr/>
                  </p:nvCxnSpPr>
                  <p:spPr>
                    <a:xfrm flipH="1" flipV="1">
                      <a:off x="6483346" y="866271"/>
                      <a:ext cx="248178" cy="541867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4" name="直接连接符 73">
                      <a:extLst>
                        <a:ext uri="{FF2B5EF4-FFF2-40B4-BE49-F238E27FC236}">
                          <a16:creationId xmlns:a16="http://schemas.microsoft.com/office/drawing/2014/main" id="{93D2B0C9-9FC6-4941-944E-2A7E605BDD3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7287925" y="866271"/>
                      <a:ext cx="202459" cy="565904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77" name="文本框 76">
                      <a:extLst>
                        <a:ext uri="{FF2B5EF4-FFF2-40B4-BE49-F238E27FC236}">
                          <a16:creationId xmlns:a16="http://schemas.microsoft.com/office/drawing/2014/main" id="{B4FF4C54-9E32-4E14-A0BF-E2CDC8ECD32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192324" y="604170"/>
                      <a:ext cx="575327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zh-CN" dirty="0"/>
                        <a:t>HN</a:t>
                      </a:r>
                      <a:endParaRPr lang="zh-CN" altLang="en-US" dirty="0"/>
                    </a:p>
                  </p:txBody>
                </p:sp>
              </p:grpSp>
              <p:sp>
                <p:nvSpPr>
                  <p:cNvPr id="78" name="文本框 77">
                    <a:extLst>
                      <a:ext uri="{FF2B5EF4-FFF2-40B4-BE49-F238E27FC236}">
                        <a16:creationId xmlns:a16="http://schemas.microsoft.com/office/drawing/2014/main" id="{86B6AD66-1D31-480F-B211-1422F091FF3F}"/>
                      </a:ext>
                    </a:extLst>
                  </p:cNvPr>
                  <p:cNvSpPr txBox="1"/>
                  <p:nvPr/>
                </p:nvSpPr>
                <p:spPr>
                  <a:xfrm>
                    <a:off x="7287925" y="605668"/>
                    <a:ext cx="35560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dirty="0"/>
                      <a:t>N</a:t>
                    </a:r>
                    <a:endParaRPr lang="zh-CN" altLang="en-US" dirty="0"/>
                  </a:p>
                </p:txBody>
              </p:sp>
              <p:cxnSp>
                <p:nvCxnSpPr>
                  <p:cNvPr id="79" name="直接连接符 78">
                    <a:extLst>
                      <a:ext uri="{FF2B5EF4-FFF2-40B4-BE49-F238E27FC236}">
                        <a16:creationId xmlns:a16="http://schemas.microsoft.com/office/drawing/2014/main" id="{1F9B3988-14D9-432C-B1DA-A4D57B0A23D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6540724" y="491962"/>
                    <a:ext cx="411209" cy="255006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5" name="直接连接符 84">
                    <a:extLst>
                      <a:ext uri="{FF2B5EF4-FFF2-40B4-BE49-F238E27FC236}">
                        <a16:creationId xmlns:a16="http://schemas.microsoft.com/office/drawing/2014/main" id="{6601B1FF-D4CA-47A4-BE85-5F43600A240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951933" y="571725"/>
                    <a:ext cx="446923" cy="220835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96" name="组合 95">
                <a:extLst>
                  <a:ext uri="{FF2B5EF4-FFF2-40B4-BE49-F238E27FC236}">
                    <a16:creationId xmlns:a16="http://schemas.microsoft.com/office/drawing/2014/main" id="{D3333EEE-11C0-48B3-8834-DCFBF664ABA5}"/>
                  </a:ext>
                </a:extLst>
              </p:cNvPr>
              <p:cNvGrpSpPr/>
              <p:nvPr/>
            </p:nvGrpSpPr>
            <p:grpSpPr>
              <a:xfrm rot="5400000">
                <a:off x="7863505" y="-390370"/>
                <a:ext cx="2697660" cy="3101049"/>
                <a:chOff x="5683026" y="474039"/>
                <a:chExt cx="2697660" cy="3101049"/>
              </a:xfrm>
            </p:grpSpPr>
            <p:cxnSp>
              <p:nvCxnSpPr>
                <p:cNvPr id="97" name="直接连接符 96">
                  <a:extLst>
                    <a:ext uri="{FF2B5EF4-FFF2-40B4-BE49-F238E27FC236}">
                      <a16:creationId xmlns:a16="http://schemas.microsoft.com/office/drawing/2014/main" id="{91B763D9-C3F5-43A5-AEFB-E32D673D1B5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942668" y="474039"/>
                  <a:ext cx="446486" cy="240438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98" name="组合 97">
                  <a:extLst>
                    <a:ext uri="{FF2B5EF4-FFF2-40B4-BE49-F238E27FC236}">
                      <a16:creationId xmlns:a16="http://schemas.microsoft.com/office/drawing/2014/main" id="{8DDAC88A-95B4-4372-A0DF-883D47F5EE1A}"/>
                    </a:ext>
                  </a:extLst>
                </p:cNvPr>
                <p:cNvGrpSpPr/>
                <p:nvPr/>
              </p:nvGrpSpPr>
              <p:grpSpPr>
                <a:xfrm>
                  <a:off x="5683026" y="491962"/>
                  <a:ext cx="2697660" cy="3083126"/>
                  <a:chOff x="5683026" y="491962"/>
                  <a:chExt cx="2697660" cy="3083126"/>
                </a:xfrm>
              </p:grpSpPr>
              <p:grpSp>
                <p:nvGrpSpPr>
                  <p:cNvPr id="99" name="组合 98">
                    <a:extLst>
                      <a:ext uri="{FF2B5EF4-FFF2-40B4-BE49-F238E27FC236}">
                        <a16:creationId xmlns:a16="http://schemas.microsoft.com/office/drawing/2014/main" id="{278DC120-CC38-463D-9C40-E8C557D5505F}"/>
                      </a:ext>
                    </a:extLst>
                  </p:cNvPr>
                  <p:cNvGrpSpPr/>
                  <p:nvPr/>
                </p:nvGrpSpPr>
                <p:grpSpPr>
                  <a:xfrm>
                    <a:off x="5683026" y="604170"/>
                    <a:ext cx="2697660" cy="2970918"/>
                    <a:chOff x="5683026" y="604170"/>
                    <a:chExt cx="2697660" cy="2970918"/>
                  </a:xfrm>
                </p:grpSpPr>
                <p:grpSp>
                  <p:nvGrpSpPr>
                    <p:cNvPr id="103" name="组合 102">
                      <a:extLst>
                        <a:ext uri="{FF2B5EF4-FFF2-40B4-BE49-F238E27FC236}">
                          <a16:creationId xmlns:a16="http://schemas.microsoft.com/office/drawing/2014/main" id="{FF83BA6A-11EF-4F78-8FEE-9F4D34E280F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683026" y="1388725"/>
                      <a:ext cx="2697660" cy="2186363"/>
                      <a:chOff x="5683026" y="1388725"/>
                      <a:chExt cx="2697660" cy="2186363"/>
                    </a:xfrm>
                  </p:grpSpPr>
                  <p:grpSp>
                    <p:nvGrpSpPr>
                      <p:cNvPr id="107" name="组合 106">
                        <a:extLst>
                          <a:ext uri="{FF2B5EF4-FFF2-40B4-BE49-F238E27FC236}">
                            <a16:creationId xmlns:a16="http://schemas.microsoft.com/office/drawing/2014/main" id="{4142F2F5-F317-480F-BBAD-A8046591D113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5683026" y="1388725"/>
                        <a:ext cx="2697660" cy="2186363"/>
                        <a:chOff x="5859881" y="734259"/>
                        <a:chExt cx="2697660" cy="2186363"/>
                      </a:xfrm>
                    </p:grpSpPr>
                    <p:sp>
                      <p:nvSpPr>
                        <p:cNvPr id="109" name="文本框 108">
                          <a:extLst>
                            <a:ext uri="{FF2B5EF4-FFF2-40B4-BE49-F238E27FC236}">
                              <a16:creationId xmlns:a16="http://schemas.microsoft.com/office/drawing/2014/main" id="{82839BFA-FEB0-48BF-A76E-636C286F2FD7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6415690" y="2025909"/>
                          <a:ext cx="355600" cy="3693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US" altLang="zh-CN" dirty="0"/>
                            <a:t>N</a:t>
                          </a:r>
                          <a:endParaRPr lang="zh-CN" altLang="en-US" dirty="0"/>
                        </a:p>
                      </p:txBody>
                    </p:sp>
                    <p:cxnSp>
                      <p:nvCxnSpPr>
                        <p:cNvPr id="110" name="直接连接符 109">
                          <a:extLst>
                            <a:ext uri="{FF2B5EF4-FFF2-40B4-BE49-F238E27FC236}">
                              <a16:creationId xmlns:a16="http://schemas.microsoft.com/office/drawing/2014/main" id="{7458F2F7-05F2-4AF3-A04E-133F645E6296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H="1">
                          <a:off x="6096000" y="2225696"/>
                          <a:ext cx="406402" cy="0"/>
                        </a:xfrm>
                        <a:prstGeom prst="line">
                          <a:avLst/>
                        </a:prstGeom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grpSp>
                      <p:nvGrpSpPr>
                        <p:cNvPr id="111" name="组合 110">
                          <a:extLst>
                            <a:ext uri="{FF2B5EF4-FFF2-40B4-BE49-F238E27FC236}">
                              <a16:creationId xmlns:a16="http://schemas.microsoft.com/office/drawing/2014/main" id="{3EB5A421-2B80-49EA-8547-7704F787D066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7494466" y="1868632"/>
                          <a:ext cx="569310" cy="625275"/>
                          <a:chOff x="6648670" y="2295347"/>
                          <a:chExt cx="569310" cy="625275"/>
                        </a:xfrm>
                      </p:grpSpPr>
                      <p:cxnSp>
                        <p:nvCxnSpPr>
                          <p:cNvPr id="133" name="直接连接符 132">
                            <a:extLst>
                              <a:ext uri="{FF2B5EF4-FFF2-40B4-BE49-F238E27FC236}">
                                <a16:creationId xmlns:a16="http://schemas.microsoft.com/office/drawing/2014/main" id="{994A806E-67BB-4507-900C-9B96D5632705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>
                            <a:off x="6648670" y="2295347"/>
                            <a:ext cx="252613" cy="359068"/>
                          </a:xfrm>
                          <a:prstGeom prst="line">
                            <a:avLst/>
                          </a:prstGeom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sp>
                        <p:nvSpPr>
                          <p:cNvPr id="134" name="文本框 133">
                            <a:extLst>
                              <a:ext uri="{FF2B5EF4-FFF2-40B4-BE49-F238E27FC236}">
                                <a16:creationId xmlns:a16="http://schemas.microsoft.com/office/drawing/2014/main" id="{1B137C94-3E49-4BB3-A33E-9130F43F9543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6862380" y="2551290"/>
                            <a:ext cx="355600" cy="36933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0">
                            <a:spAutoFit/>
                          </a:bodyPr>
                          <a:lstStyle/>
                          <a:p>
                            <a:r>
                              <a:rPr lang="en-US" altLang="zh-CN" dirty="0"/>
                              <a:t>H</a:t>
                            </a:r>
                            <a:endParaRPr lang="zh-CN" altLang="en-US" dirty="0"/>
                          </a:p>
                        </p:txBody>
                      </p:sp>
                    </p:grpSp>
                    <p:grpSp>
                      <p:nvGrpSpPr>
                        <p:cNvPr id="112" name="组合 111">
                          <a:extLst>
                            <a:ext uri="{FF2B5EF4-FFF2-40B4-BE49-F238E27FC236}">
                              <a16:creationId xmlns:a16="http://schemas.microsoft.com/office/drawing/2014/main" id="{D9A29E53-4682-4128-8DBF-DE24E8570E01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5859881" y="734259"/>
                          <a:ext cx="2697660" cy="2186363"/>
                          <a:chOff x="5859881" y="734259"/>
                          <a:chExt cx="2697660" cy="2186363"/>
                        </a:xfrm>
                      </p:grpSpPr>
                      <p:grpSp>
                        <p:nvGrpSpPr>
                          <p:cNvPr id="113" name="组合 112">
                            <a:extLst>
                              <a:ext uri="{FF2B5EF4-FFF2-40B4-BE49-F238E27FC236}">
                                <a16:creationId xmlns:a16="http://schemas.microsoft.com/office/drawing/2014/main" id="{F73D989E-179A-466E-8A75-7503097C0D6C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5859881" y="734259"/>
                            <a:ext cx="1942155" cy="2186363"/>
                            <a:chOff x="5859881" y="734259"/>
                            <a:chExt cx="1942155" cy="2186363"/>
                          </a:xfrm>
                        </p:grpSpPr>
                        <p:cxnSp>
                          <p:nvCxnSpPr>
                            <p:cNvPr id="116" name="直接连接符 115">
                              <a:extLst>
                                <a:ext uri="{FF2B5EF4-FFF2-40B4-BE49-F238E27FC236}">
                                  <a16:creationId xmlns:a16="http://schemas.microsoft.com/office/drawing/2014/main" id="{D674C83D-DE00-426E-B578-2AD64711BC81}"/>
                                </a:ext>
                              </a:extLst>
                            </p:cNvPr>
                            <p:cNvCxnSpPr/>
                            <p:nvPr/>
                          </p:nvCxnSpPr>
                          <p:spPr>
                            <a:xfrm flipH="1">
                              <a:off x="6671733" y="1766735"/>
                              <a:ext cx="232979" cy="369332"/>
                            </a:xfrm>
                            <a:prstGeom prst="line">
                              <a:avLst/>
                            </a:prstGeom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sp>
                          <p:nvSpPr>
                            <p:cNvPr id="117" name="文本框 116">
                              <a:extLst>
                                <a:ext uri="{FF2B5EF4-FFF2-40B4-BE49-F238E27FC236}">
                                  <a16:creationId xmlns:a16="http://schemas.microsoft.com/office/drawing/2014/main" id="{A1FD6507-A7BD-4591-A4C3-FD615161693B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5859881" y="2041030"/>
                              <a:ext cx="355600" cy="369332"/>
                            </a:xfrm>
                            <a:prstGeom prst="rect">
                              <a:avLst/>
                            </a:prstGeom>
                            <a:noFill/>
                          </p:spPr>
                          <p:txBody>
                            <a:bodyPr wrap="square" rtlCol="0">
                              <a:spAutoFit/>
                            </a:bodyPr>
                            <a:lstStyle/>
                            <a:p>
                              <a:r>
                                <a:rPr lang="en-US" altLang="zh-CN" dirty="0"/>
                                <a:t>H</a:t>
                              </a:r>
                              <a:endParaRPr lang="zh-CN" altLang="en-US" dirty="0"/>
                            </a:p>
                          </p:txBody>
                        </p:sp>
                        <p:grpSp>
                          <p:nvGrpSpPr>
                            <p:cNvPr id="118" name="组合 117">
                              <a:extLst>
                                <a:ext uri="{FF2B5EF4-FFF2-40B4-BE49-F238E27FC236}">
                                  <a16:creationId xmlns:a16="http://schemas.microsoft.com/office/drawing/2014/main" id="{390E9E9F-E859-436D-815C-2BD20EA06F21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648670" y="2295347"/>
                              <a:ext cx="569310" cy="625275"/>
                              <a:chOff x="6648670" y="2295347"/>
                              <a:chExt cx="569310" cy="625275"/>
                            </a:xfrm>
                          </p:grpSpPr>
                          <p:cxnSp>
                            <p:nvCxnSpPr>
                              <p:cNvPr id="131" name="直接连接符 130">
                                <a:extLst>
                                  <a:ext uri="{FF2B5EF4-FFF2-40B4-BE49-F238E27FC236}">
                                    <a16:creationId xmlns:a16="http://schemas.microsoft.com/office/drawing/2014/main" id="{28AF0936-F609-4A20-92E4-8D485400E972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>
                                <a:off x="6648670" y="2295347"/>
                                <a:ext cx="252613" cy="359068"/>
                              </a:xfrm>
                              <a:prstGeom prst="line">
                                <a:avLst/>
                              </a:prstGeom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sp>
                            <p:nvSpPr>
                              <p:cNvPr id="132" name="文本框 131">
                                <a:extLst>
                                  <a:ext uri="{FF2B5EF4-FFF2-40B4-BE49-F238E27FC236}">
                                    <a16:creationId xmlns:a16="http://schemas.microsoft.com/office/drawing/2014/main" id="{A43D3205-4797-4096-AB4D-84FAE6ED6B8F}"/>
                                  </a:ext>
                                </a:extLst>
                              </p:cNvPr>
                              <p:cNvSpPr txBox="1"/>
                              <p:nvPr/>
                            </p:nvSpPr>
                            <p:spPr>
                              <a:xfrm>
                                <a:off x="6862380" y="2551290"/>
                                <a:ext cx="355600" cy="369332"/>
                              </a:xfrm>
                              <a:prstGeom prst="rect">
                                <a:avLst/>
                              </a:prstGeom>
                              <a:noFill/>
                            </p:spPr>
                            <p:txBody>
                              <a:bodyPr wrap="square" rtlCol="0">
                                <a:spAutoFit/>
                              </a:bodyPr>
                              <a:lstStyle/>
                              <a:p>
                                <a:r>
                                  <a:rPr lang="en-US" altLang="zh-CN" dirty="0"/>
                                  <a:t>H</a:t>
                                </a:r>
                                <a:endParaRPr lang="zh-CN" altLang="en-US" dirty="0"/>
                              </a:p>
                            </p:txBody>
                          </p:sp>
                        </p:grpSp>
                        <p:cxnSp>
                          <p:nvCxnSpPr>
                            <p:cNvPr id="119" name="直接连接符 118">
                              <a:extLst>
                                <a:ext uri="{FF2B5EF4-FFF2-40B4-BE49-F238E27FC236}">
                                  <a16:creationId xmlns:a16="http://schemas.microsoft.com/office/drawing/2014/main" id="{E5F1F220-BCF8-4558-BE11-F898F197CC1C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>
                              <a:off x="6788222" y="1311301"/>
                              <a:ext cx="217252" cy="396000"/>
                            </a:xfrm>
                            <a:prstGeom prst="line">
                              <a:avLst/>
                            </a:prstGeom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grpSp>
                          <p:nvGrpSpPr>
                            <p:cNvPr id="120" name="组合 119">
                              <a:extLst>
                                <a:ext uri="{FF2B5EF4-FFF2-40B4-BE49-F238E27FC236}">
                                  <a16:creationId xmlns:a16="http://schemas.microsoft.com/office/drawing/2014/main" id="{20B4E5E2-6CCA-4329-94F6-6ADD0CF1C0A0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502400" y="734259"/>
                              <a:ext cx="1299636" cy="1406788"/>
                              <a:chOff x="6502400" y="734259"/>
                              <a:chExt cx="1299636" cy="1406788"/>
                            </a:xfrm>
                          </p:grpSpPr>
                          <p:grpSp>
                            <p:nvGrpSpPr>
                              <p:cNvPr id="121" name="组合 120">
                                <a:extLst>
                                  <a:ext uri="{FF2B5EF4-FFF2-40B4-BE49-F238E27FC236}">
                                    <a16:creationId xmlns:a16="http://schemas.microsoft.com/office/drawing/2014/main" id="{F2E8C3C4-EAE5-4EBB-B5EC-B42D280B5F09}"/>
                                  </a:ext>
                                </a:extLst>
                              </p:cNvPr>
                              <p:cNvGrpSpPr/>
                              <p:nvPr/>
                            </p:nvGrpSpPr>
                            <p:grpSpPr>
                              <a:xfrm>
                                <a:off x="6502400" y="1052129"/>
                                <a:ext cx="1299636" cy="1088918"/>
                                <a:chOff x="6997700" y="1091458"/>
                                <a:chExt cx="859368" cy="703486"/>
                              </a:xfrm>
                            </p:grpSpPr>
                            <p:sp>
                              <p:nvSpPr>
                                <p:cNvPr id="127" name="文本框 126">
                                  <a:extLst>
                                    <a:ext uri="{FF2B5EF4-FFF2-40B4-BE49-F238E27FC236}">
                                      <a16:creationId xmlns:a16="http://schemas.microsoft.com/office/drawing/2014/main" id="{25E24B87-EC2D-44BD-95AB-3A6EF9A8D6B0}"/>
                                    </a:ext>
                                  </a:extLst>
                                </p:cNvPr>
                                <p:cNvSpPr txBox="1"/>
                                <p:nvPr/>
                              </p:nvSpPr>
                              <p:spPr>
                                <a:xfrm>
                                  <a:off x="7501468" y="1425612"/>
                                  <a:ext cx="355600" cy="369332"/>
                                </a:xfrm>
                                <a:prstGeom prst="rect">
                                  <a:avLst/>
                                </a:prstGeom>
                                <a:noFill/>
                              </p:spPr>
                              <p:txBody>
                                <a:bodyPr wrap="square" rtlCol="0">
                                  <a:spAutoFit/>
                                </a:bodyPr>
                                <a:lstStyle/>
                                <a:p>
                                  <a:r>
                                    <a:rPr lang="en-US" altLang="zh-CN" dirty="0"/>
                                    <a:t>N</a:t>
                                  </a:r>
                                  <a:endParaRPr lang="zh-CN" altLang="en-US" dirty="0"/>
                                </a:p>
                              </p:txBody>
                            </p:sp>
                            <p:cxnSp>
                              <p:nvCxnSpPr>
                                <p:cNvPr id="128" name="直接连接符 127">
                                  <a:extLst>
                                    <a:ext uri="{FF2B5EF4-FFF2-40B4-BE49-F238E27FC236}">
                                      <a16:creationId xmlns:a16="http://schemas.microsoft.com/office/drawing/2014/main" id="{13EDD706-EC42-4014-9F39-912C3696E1AE}"/>
                                    </a:ext>
                                  </a:extLst>
                                </p:cNvPr>
                                <p:cNvCxnSpPr>
                                  <a:cxnSpLocks/>
                                </p:cNvCxnSpPr>
                                <p:nvPr/>
                              </p:nvCxnSpPr>
                              <p:spPr>
                                <a:xfrm flipH="1">
                                  <a:off x="7263724" y="1553124"/>
                                  <a:ext cx="296335" cy="0"/>
                                </a:xfrm>
                                <a:prstGeom prst="line">
                                  <a:avLst/>
                                </a:prstGeom>
                              </p:spPr>
                              <p:style>
                                <a:lnRef idx="1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  <p:cxnSp>
                              <p:nvCxnSpPr>
                                <p:cNvPr id="129" name="直接连接符 128">
                                  <a:extLst>
                                    <a:ext uri="{FF2B5EF4-FFF2-40B4-BE49-F238E27FC236}">
                                      <a16:creationId xmlns:a16="http://schemas.microsoft.com/office/drawing/2014/main" id="{FA292617-F887-4D6D-A9F5-29FDA95F1CBA}"/>
                                    </a:ext>
                                  </a:extLst>
                                </p:cNvPr>
                                <p:cNvCxnSpPr>
                                  <a:cxnSpLocks/>
                                </p:cNvCxnSpPr>
                                <p:nvPr/>
                              </p:nvCxnSpPr>
                              <p:spPr>
                                <a:xfrm flipH="1" flipV="1">
                                  <a:off x="7109669" y="1258895"/>
                                  <a:ext cx="154056" cy="294228"/>
                                </a:xfrm>
                                <a:prstGeom prst="line">
                                  <a:avLst/>
                                </a:prstGeom>
                              </p:spPr>
                              <p:style>
                                <a:lnRef idx="1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  <p:sp>
                              <p:nvSpPr>
                                <p:cNvPr id="130" name="文本框 129">
                                  <a:extLst>
                                    <a:ext uri="{FF2B5EF4-FFF2-40B4-BE49-F238E27FC236}">
                                      <a16:creationId xmlns:a16="http://schemas.microsoft.com/office/drawing/2014/main" id="{2C566C3F-1ED4-4913-92DC-0A3E454BA5C2}"/>
                                    </a:ext>
                                  </a:extLst>
                                </p:cNvPr>
                                <p:cNvSpPr txBox="1"/>
                                <p:nvPr/>
                              </p:nvSpPr>
                              <p:spPr>
                                <a:xfrm>
                                  <a:off x="6997700" y="1091458"/>
                                  <a:ext cx="355600" cy="369332"/>
                                </a:xfrm>
                                <a:prstGeom prst="rect">
                                  <a:avLst/>
                                </a:prstGeom>
                                <a:noFill/>
                              </p:spPr>
                              <p:txBody>
                                <a:bodyPr wrap="square" rtlCol="0">
                                  <a:spAutoFit/>
                                </a:bodyPr>
                                <a:lstStyle/>
                                <a:p>
                                  <a:r>
                                    <a:rPr lang="en-US" altLang="zh-CN" dirty="0"/>
                                    <a:t>N</a:t>
                                  </a:r>
                                  <a:endParaRPr lang="zh-CN" altLang="en-US" dirty="0"/>
                                </a:p>
                              </p:txBody>
                            </p:sp>
                          </p:grpSp>
                          <p:cxnSp>
                            <p:nvCxnSpPr>
                              <p:cNvPr id="122" name="直接连接符 121">
                                <a:extLst>
                                  <a:ext uri="{FF2B5EF4-FFF2-40B4-BE49-F238E27FC236}">
                                    <a16:creationId xmlns:a16="http://schemas.microsoft.com/office/drawing/2014/main" id="{74EE17AE-6538-49FA-85BB-74F9BC8F009A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 flipV="1">
                                <a:off x="6671733" y="741913"/>
                                <a:ext cx="225115" cy="396485"/>
                              </a:xfrm>
                              <a:prstGeom prst="line">
                                <a:avLst/>
                              </a:prstGeom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cxnSp>
                            <p:nvCxnSpPr>
                              <p:cNvPr id="123" name="直接连接符 122">
                                <a:extLst>
                                  <a:ext uri="{FF2B5EF4-FFF2-40B4-BE49-F238E27FC236}">
                                    <a16:creationId xmlns:a16="http://schemas.microsoft.com/office/drawing/2014/main" id="{9B916E27-D12D-4B88-8945-E8F6713B7D2B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 flipV="1">
                                <a:off x="7494466" y="1233506"/>
                                <a:ext cx="252613" cy="451273"/>
                              </a:xfrm>
                              <a:prstGeom prst="line">
                                <a:avLst/>
                              </a:prstGeom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cxnSp>
                            <p:nvCxnSpPr>
                              <p:cNvPr id="124" name="直接连接符 123">
                                <a:extLst>
                                  <a:ext uri="{FF2B5EF4-FFF2-40B4-BE49-F238E27FC236}">
                                    <a16:creationId xmlns:a16="http://schemas.microsoft.com/office/drawing/2014/main" id="{CFF7A794-525A-4F59-987A-E652E1EBE7F6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>
                                <a:off x="6896848" y="734259"/>
                                <a:ext cx="597618" cy="7652"/>
                              </a:xfrm>
                              <a:prstGeom prst="line">
                                <a:avLst/>
                              </a:prstGeom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cxnSp>
                            <p:nvCxnSpPr>
                              <p:cNvPr id="125" name="直接连接符 124">
                                <a:extLst>
                                  <a:ext uri="{FF2B5EF4-FFF2-40B4-BE49-F238E27FC236}">
                                    <a16:creationId xmlns:a16="http://schemas.microsoft.com/office/drawing/2014/main" id="{3D0A67D1-5CB2-4794-83A0-9F547538D5A8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 flipH="1" flipV="1">
                                <a:off x="7494466" y="759591"/>
                                <a:ext cx="252616" cy="499557"/>
                              </a:xfrm>
                              <a:prstGeom prst="line">
                                <a:avLst/>
                              </a:prstGeom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cxnSp>
                            <p:nvCxnSpPr>
                              <p:cNvPr id="126" name="直接连接符 125">
                                <a:extLst>
                                  <a:ext uri="{FF2B5EF4-FFF2-40B4-BE49-F238E27FC236}">
                                    <a16:creationId xmlns:a16="http://schemas.microsoft.com/office/drawing/2014/main" id="{CF6BC18E-3B8E-4AA6-A411-F92B90E086CF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>
                                <a:off x="6944506" y="806324"/>
                                <a:ext cx="454286" cy="0"/>
                              </a:xfrm>
                              <a:prstGeom prst="line">
                                <a:avLst/>
                              </a:prstGeom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</p:grpSp>
                      </p:grpSp>
                      <p:cxnSp>
                        <p:nvCxnSpPr>
                          <p:cNvPr id="114" name="直接连接符 113">
                            <a:extLst>
                              <a:ext uri="{FF2B5EF4-FFF2-40B4-BE49-F238E27FC236}">
                                <a16:creationId xmlns:a16="http://schemas.microsoft.com/office/drawing/2014/main" id="{D5CDA7AD-685A-4688-AC50-75DF9C3837AC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>
                            <a:off x="7747079" y="1245266"/>
                            <a:ext cx="550487" cy="13069"/>
                          </a:xfrm>
                          <a:prstGeom prst="line">
                            <a:avLst/>
                          </a:prstGeom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sp>
                        <p:nvSpPr>
                          <p:cNvPr id="115" name="文本框 114">
                            <a:extLst>
                              <a:ext uri="{FF2B5EF4-FFF2-40B4-BE49-F238E27FC236}">
                                <a16:creationId xmlns:a16="http://schemas.microsoft.com/office/drawing/2014/main" id="{6CC14ED4-D7B0-4889-ABED-143F5E2C8423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8201941" y="1073669"/>
                            <a:ext cx="355600" cy="36933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0">
                            <a:spAutoFit/>
                          </a:bodyPr>
                          <a:lstStyle/>
                          <a:p>
                            <a:r>
                              <a:rPr lang="en-US" altLang="zh-CN" dirty="0"/>
                              <a:t>O</a:t>
                            </a:r>
                            <a:endParaRPr lang="zh-CN" altLang="en-US" dirty="0"/>
                          </a:p>
                        </p:txBody>
                      </p:sp>
                    </p:grpSp>
                  </p:grpSp>
                  <p:cxnSp>
                    <p:nvCxnSpPr>
                      <p:cNvPr id="108" name="直接连接符 107">
                        <a:extLst>
                          <a:ext uri="{FF2B5EF4-FFF2-40B4-BE49-F238E27FC236}">
                            <a16:creationId xmlns:a16="http://schemas.microsoft.com/office/drawing/2014/main" id="{A8A295BD-30DF-42C3-AC8F-511F050DBA8E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7612999" y="1824757"/>
                        <a:ext cx="454286" cy="0"/>
                      </a:xfrm>
                      <a:prstGeom prst="line">
                        <a:avLst/>
                      </a:pr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cxnSp>
                  <p:nvCxnSpPr>
                    <p:cNvPr id="104" name="直接连接符 103">
                      <a:extLst>
                        <a:ext uri="{FF2B5EF4-FFF2-40B4-BE49-F238E27FC236}">
                          <a16:creationId xmlns:a16="http://schemas.microsoft.com/office/drawing/2014/main" id="{6131C703-89FB-4631-BF02-2C061151F31A}"/>
                        </a:ext>
                      </a:extLst>
                    </p:cNvPr>
                    <p:cNvCxnSpPr/>
                    <p:nvPr/>
                  </p:nvCxnSpPr>
                  <p:spPr>
                    <a:xfrm flipH="1" flipV="1">
                      <a:off x="6483346" y="866271"/>
                      <a:ext cx="248178" cy="541867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5" name="直接连接符 104">
                      <a:extLst>
                        <a:ext uri="{FF2B5EF4-FFF2-40B4-BE49-F238E27FC236}">
                          <a16:creationId xmlns:a16="http://schemas.microsoft.com/office/drawing/2014/main" id="{F7FCBCDF-C346-49C7-BAA6-7EA77AC4F81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7287925" y="866271"/>
                      <a:ext cx="202459" cy="565904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06" name="文本框 105">
                      <a:extLst>
                        <a:ext uri="{FF2B5EF4-FFF2-40B4-BE49-F238E27FC236}">
                          <a16:creationId xmlns:a16="http://schemas.microsoft.com/office/drawing/2014/main" id="{220B75C1-6AB3-42FC-BF82-2A030020AEB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192324" y="604170"/>
                      <a:ext cx="575327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zh-CN" dirty="0"/>
                        <a:t>HN</a:t>
                      </a:r>
                      <a:endParaRPr lang="zh-CN" altLang="en-US" dirty="0"/>
                    </a:p>
                  </p:txBody>
                </p:sp>
              </p:grpSp>
              <p:sp>
                <p:nvSpPr>
                  <p:cNvPr id="100" name="文本框 99">
                    <a:extLst>
                      <a:ext uri="{FF2B5EF4-FFF2-40B4-BE49-F238E27FC236}">
                        <a16:creationId xmlns:a16="http://schemas.microsoft.com/office/drawing/2014/main" id="{71E7624F-C034-4453-8ABA-0046A3EF0CD2}"/>
                      </a:ext>
                    </a:extLst>
                  </p:cNvPr>
                  <p:cNvSpPr txBox="1"/>
                  <p:nvPr/>
                </p:nvSpPr>
                <p:spPr>
                  <a:xfrm>
                    <a:off x="7287925" y="605668"/>
                    <a:ext cx="35560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dirty="0"/>
                      <a:t>N</a:t>
                    </a:r>
                    <a:endParaRPr lang="zh-CN" altLang="en-US" dirty="0"/>
                  </a:p>
                </p:txBody>
              </p:sp>
              <p:cxnSp>
                <p:nvCxnSpPr>
                  <p:cNvPr id="101" name="直接连接符 100">
                    <a:extLst>
                      <a:ext uri="{FF2B5EF4-FFF2-40B4-BE49-F238E27FC236}">
                        <a16:creationId xmlns:a16="http://schemas.microsoft.com/office/drawing/2014/main" id="{97940B1A-06E5-4DA5-BBF7-4353F4432FA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6540724" y="491962"/>
                    <a:ext cx="411209" cy="255006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2" name="直接连接符 101">
                    <a:extLst>
                      <a:ext uri="{FF2B5EF4-FFF2-40B4-BE49-F238E27FC236}">
                        <a16:creationId xmlns:a16="http://schemas.microsoft.com/office/drawing/2014/main" id="{3ED77317-BD33-4FEE-9E68-DC7687D3CA6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951933" y="571725"/>
                    <a:ext cx="446923" cy="220835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35" name="组合 134">
                <a:extLst>
                  <a:ext uri="{FF2B5EF4-FFF2-40B4-BE49-F238E27FC236}">
                    <a16:creationId xmlns:a16="http://schemas.microsoft.com/office/drawing/2014/main" id="{E1FAA30D-A868-47FC-8C8F-84A2AA9A1860}"/>
                  </a:ext>
                </a:extLst>
              </p:cNvPr>
              <p:cNvGrpSpPr/>
              <p:nvPr/>
            </p:nvGrpSpPr>
            <p:grpSpPr>
              <a:xfrm rot="10800000">
                <a:off x="9168705" y="2224594"/>
                <a:ext cx="2697660" cy="3101049"/>
                <a:chOff x="5683026" y="474039"/>
                <a:chExt cx="2697660" cy="3101049"/>
              </a:xfrm>
            </p:grpSpPr>
            <p:cxnSp>
              <p:nvCxnSpPr>
                <p:cNvPr id="136" name="直接连接符 135">
                  <a:extLst>
                    <a:ext uri="{FF2B5EF4-FFF2-40B4-BE49-F238E27FC236}">
                      <a16:creationId xmlns:a16="http://schemas.microsoft.com/office/drawing/2014/main" id="{6B28695C-7FCC-444F-8571-BEDF78E9699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942668" y="474039"/>
                  <a:ext cx="446486" cy="240438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37" name="组合 136">
                  <a:extLst>
                    <a:ext uri="{FF2B5EF4-FFF2-40B4-BE49-F238E27FC236}">
                      <a16:creationId xmlns:a16="http://schemas.microsoft.com/office/drawing/2014/main" id="{219183D7-BF4C-44E9-9B23-B9454373CB45}"/>
                    </a:ext>
                  </a:extLst>
                </p:cNvPr>
                <p:cNvGrpSpPr/>
                <p:nvPr/>
              </p:nvGrpSpPr>
              <p:grpSpPr>
                <a:xfrm>
                  <a:off x="5683026" y="491962"/>
                  <a:ext cx="2697660" cy="3083126"/>
                  <a:chOff x="5683026" y="491962"/>
                  <a:chExt cx="2697660" cy="3083126"/>
                </a:xfrm>
              </p:grpSpPr>
              <p:grpSp>
                <p:nvGrpSpPr>
                  <p:cNvPr id="138" name="组合 137">
                    <a:extLst>
                      <a:ext uri="{FF2B5EF4-FFF2-40B4-BE49-F238E27FC236}">
                        <a16:creationId xmlns:a16="http://schemas.microsoft.com/office/drawing/2014/main" id="{A4FBD6CD-D790-415B-BFE4-F644F3B7D7B0}"/>
                      </a:ext>
                    </a:extLst>
                  </p:cNvPr>
                  <p:cNvGrpSpPr/>
                  <p:nvPr/>
                </p:nvGrpSpPr>
                <p:grpSpPr>
                  <a:xfrm>
                    <a:off x="5683026" y="604170"/>
                    <a:ext cx="2697660" cy="2970918"/>
                    <a:chOff x="5683026" y="604170"/>
                    <a:chExt cx="2697660" cy="2970918"/>
                  </a:xfrm>
                </p:grpSpPr>
                <p:grpSp>
                  <p:nvGrpSpPr>
                    <p:cNvPr id="142" name="组合 141">
                      <a:extLst>
                        <a:ext uri="{FF2B5EF4-FFF2-40B4-BE49-F238E27FC236}">
                          <a16:creationId xmlns:a16="http://schemas.microsoft.com/office/drawing/2014/main" id="{69886AE8-87E3-41B7-8E20-3A7B8E4C336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683026" y="1388725"/>
                      <a:ext cx="2697660" cy="2186363"/>
                      <a:chOff x="5683026" y="1388725"/>
                      <a:chExt cx="2697660" cy="2186363"/>
                    </a:xfrm>
                  </p:grpSpPr>
                  <p:grpSp>
                    <p:nvGrpSpPr>
                      <p:cNvPr id="146" name="组合 145">
                        <a:extLst>
                          <a:ext uri="{FF2B5EF4-FFF2-40B4-BE49-F238E27FC236}">
                            <a16:creationId xmlns:a16="http://schemas.microsoft.com/office/drawing/2014/main" id="{85A5BDE6-2449-4937-AC56-190E4B840DD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5683026" y="1388725"/>
                        <a:ext cx="2697660" cy="2186363"/>
                        <a:chOff x="5859881" y="734259"/>
                        <a:chExt cx="2697660" cy="2186363"/>
                      </a:xfrm>
                    </p:grpSpPr>
                    <p:sp>
                      <p:nvSpPr>
                        <p:cNvPr id="148" name="文本框 147">
                          <a:extLst>
                            <a:ext uri="{FF2B5EF4-FFF2-40B4-BE49-F238E27FC236}">
                              <a16:creationId xmlns:a16="http://schemas.microsoft.com/office/drawing/2014/main" id="{1BA1B7F7-A9EC-40AA-A9D8-84CC8DE12A11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6415690" y="2025909"/>
                          <a:ext cx="355600" cy="3693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US" altLang="zh-CN" dirty="0"/>
                            <a:t>N</a:t>
                          </a:r>
                          <a:endParaRPr lang="zh-CN" altLang="en-US" dirty="0"/>
                        </a:p>
                      </p:txBody>
                    </p:sp>
                    <p:cxnSp>
                      <p:nvCxnSpPr>
                        <p:cNvPr id="149" name="直接连接符 148">
                          <a:extLst>
                            <a:ext uri="{FF2B5EF4-FFF2-40B4-BE49-F238E27FC236}">
                              <a16:creationId xmlns:a16="http://schemas.microsoft.com/office/drawing/2014/main" id="{CBE16917-A91C-476A-A7A4-953E3CFDF81D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H="1">
                          <a:off x="6096000" y="2225696"/>
                          <a:ext cx="406402" cy="0"/>
                        </a:xfrm>
                        <a:prstGeom prst="line">
                          <a:avLst/>
                        </a:prstGeom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grpSp>
                      <p:nvGrpSpPr>
                        <p:cNvPr id="150" name="组合 149">
                          <a:extLst>
                            <a:ext uri="{FF2B5EF4-FFF2-40B4-BE49-F238E27FC236}">
                              <a16:creationId xmlns:a16="http://schemas.microsoft.com/office/drawing/2014/main" id="{E6CC1FA6-42E6-4135-B740-AA1653333B2A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7494466" y="1868632"/>
                          <a:ext cx="569310" cy="625275"/>
                          <a:chOff x="6648670" y="2295347"/>
                          <a:chExt cx="569310" cy="625275"/>
                        </a:xfrm>
                      </p:grpSpPr>
                      <p:cxnSp>
                        <p:nvCxnSpPr>
                          <p:cNvPr id="172" name="直接连接符 171">
                            <a:extLst>
                              <a:ext uri="{FF2B5EF4-FFF2-40B4-BE49-F238E27FC236}">
                                <a16:creationId xmlns:a16="http://schemas.microsoft.com/office/drawing/2014/main" id="{0C361E52-0439-44B8-A882-3D2CC995A2D9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>
                            <a:off x="6648670" y="2295347"/>
                            <a:ext cx="252613" cy="359068"/>
                          </a:xfrm>
                          <a:prstGeom prst="line">
                            <a:avLst/>
                          </a:prstGeom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sp>
                        <p:nvSpPr>
                          <p:cNvPr id="173" name="文本框 172">
                            <a:extLst>
                              <a:ext uri="{FF2B5EF4-FFF2-40B4-BE49-F238E27FC236}">
                                <a16:creationId xmlns:a16="http://schemas.microsoft.com/office/drawing/2014/main" id="{EABF9325-609E-45AA-907E-E76687CEFBEE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6862380" y="2551290"/>
                            <a:ext cx="355600" cy="36933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0">
                            <a:spAutoFit/>
                          </a:bodyPr>
                          <a:lstStyle/>
                          <a:p>
                            <a:r>
                              <a:rPr lang="en-US" altLang="zh-CN" dirty="0"/>
                              <a:t>H</a:t>
                            </a:r>
                            <a:endParaRPr lang="zh-CN" altLang="en-US" dirty="0"/>
                          </a:p>
                        </p:txBody>
                      </p:sp>
                    </p:grpSp>
                    <p:grpSp>
                      <p:nvGrpSpPr>
                        <p:cNvPr id="151" name="组合 150">
                          <a:extLst>
                            <a:ext uri="{FF2B5EF4-FFF2-40B4-BE49-F238E27FC236}">
                              <a16:creationId xmlns:a16="http://schemas.microsoft.com/office/drawing/2014/main" id="{9F2E9516-F991-419D-B950-F287DA33D0C0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5859881" y="734259"/>
                          <a:ext cx="2697660" cy="2186363"/>
                          <a:chOff x="5859881" y="734259"/>
                          <a:chExt cx="2697660" cy="2186363"/>
                        </a:xfrm>
                      </p:grpSpPr>
                      <p:grpSp>
                        <p:nvGrpSpPr>
                          <p:cNvPr id="152" name="组合 151">
                            <a:extLst>
                              <a:ext uri="{FF2B5EF4-FFF2-40B4-BE49-F238E27FC236}">
                                <a16:creationId xmlns:a16="http://schemas.microsoft.com/office/drawing/2014/main" id="{5324CED5-F24D-4EBA-AEA4-73119C67C825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5859881" y="734259"/>
                            <a:ext cx="1942155" cy="2186363"/>
                            <a:chOff x="5859881" y="734259"/>
                            <a:chExt cx="1942155" cy="2186363"/>
                          </a:xfrm>
                        </p:grpSpPr>
                        <p:cxnSp>
                          <p:nvCxnSpPr>
                            <p:cNvPr id="155" name="直接连接符 154">
                              <a:extLst>
                                <a:ext uri="{FF2B5EF4-FFF2-40B4-BE49-F238E27FC236}">
                                  <a16:creationId xmlns:a16="http://schemas.microsoft.com/office/drawing/2014/main" id="{31B6D1E1-DE62-48C5-BEFA-7917605C8146}"/>
                                </a:ext>
                              </a:extLst>
                            </p:cNvPr>
                            <p:cNvCxnSpPr/>
                            <p:nvPr/>
                          </p:nvCxnSpPr>
                          <p:spPr>
                            <a:xfrm flipH="1">
                              <a:off x="6671733" y="1766735"/>
                              <a:ext cx="232979" cy="369332"/>
                            </a:xfrm>
                            <a:prstGeom prst="line">
                              <a:avLst/>
                            </a:prstGeom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sp>
                          <p:nvSpPr>
                            <p:cNvPr id="156" name="文本框 155">
                              <a:extLst>
                                <a:ext uri="{FF2B5EF4-FFF2-40B4-BE49-F238E27FC236}">
                                  <a16:creationId xmlns:a16="http://schemas.microsoft.com/office/drawing/2014/main" id="{37AFB782-84DB-466C-9C9F-AAA27D850416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5859881" y="2041030"/>
                              <a:ext cx="355600" cy="369332"/>
                            </a:xfrm>
                            <a:prstGeom prst="rect">
                              <a:avLst/>
                            </a:prstGeom>
                            <a:noFill/>
                          </p:spPr>
                          <p:txBody>
                            <a:bodyPr wrap="square" rtlCol="0">
                              <a:spAutoFit/>
                            </a:bodyPr>
                            <a:lstStyle/>
                            <a:p>
                              <a:r>
                                <a:rPr lang="en-US" altLang="zh-CN" dirty="0"/>
                                <a:t>H</a:t>
                              </a:r>
                              <a:endParaRPr lang="zh-CN" altLang="en-US" dirty="0"/>
                            </a:p>
                          </p:txBody>
                        </p:sp>
                        <p:grpSp>
                          <p:nvGrpSpPr>
                            <p:cNvPr id="157" name="组合 156">
                              <a:extLst>
                                <a:ext uri="{FF2B5EF4-FFF2-40B4-BE49-F238E27FC236}">
                                  <a16:creationId xmlns:a16="http://schemas.microsoft.com/office/drawing/2014/main" id="{0B344AE4-7B35-4CF8-B1B3-7DDA6D594F05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648670" y="2295347"/>
                              <a:ext cx="569310" cy="625275"/>
                              <a:chOff x="6648670" y="2295347"/>
                              <a:chExt cx="569310" cy="625275"/>
                            </a:xfrm>
                          </p:grpSpPr>
                          <p:cxnSp>
                            <p:nvCxnSpPr>
                              <p:cNvPr id="170" name="直接连接符 169">
                                <a:extLst>
                                  <a:ext uri="{FF2B5EF4-FFF2-40B4-BE49-F238E27FC236}">
                                    <a16:creationId xmlns:a16="http://schemas.microsoft.com/office/drawing/2014/main" id="{7762BD7D-5B67-42AF-BFE0-23BA2DBDFFC9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>
                                <a:off x="6648670" y="2295347"/>
                                <a:ext cx="252613" cy="359068"/>
                              </a:xfrm>
                              <a:prstGeom prst="line">
                                <a:avLst/>
                              </a:prstGeom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sp>
                            <p:nvSpPr>
                              <p:cNvPr id="171" name="文本框 170">
                                <a:extLst>
                                  <a:ext uri="{FF2B5EF4-FFF2-40B4-BE49-F238E27FC236}">
                                    <a16:creationId xmlns:a16="http://schemas.microsoft.com/office/drawing/2014/main" id="{3BB25B39-9EEB-4CE4-AA82-D86648C68BDB}"/>
                                  </a:ext>
                                </a:extLst>
                              </p:cNvPr>
                              <p:cNvSpPr txBox="1"/>
                              <p:nvPr/>
                            </p:nvSpPr>
                            <p:spPr>
                              <a:xfrm>
                                <a:off x="6862380" y="2551290"/>
                                <a:ext cx="355600" cy="369332"/>
                              </a:xfrm>
                              <a:prstGeom prst="rect">
                                <a:avLst/>
                              </a:prstGeom>
                              <a:noFill/>
                            </p:spPr>
                            <p:txBody>
                              <a:bodyPr wrap="square" rtlCol="0">
                                <a:spAutoFit/>
                              </a:bodyPr>
                              <a:lstStyle/>
                              <a:p>
                                <a:r>
                                  <a:rPr lang="en-US" altLang="zh-CN" dirty="0"/>
                                  <a:t>H</a:t>
                                </a:r>
                                <a:endParaRPr lang="zh-CN" altLang="en-US" dirty="0"/>
                              </a:p>
                            </p:txBody>
                          </p:sp>
                        </p:grpSp>
                        <p:cxnSp>
                          <p:nvCxnSpPr>
                            <p:cNvPr id="158" name="直接连接符 157">
                              <a:extLst>
                                <a:ext uri="{FF2B5EF4-FFF2-40B4-BE49-F238E27FC236}">
                                  <a16:creationId xmlns:a16="http://schemas.microsoft.com/office/drawing/2014/main" id="{EB2D6673-4E63-405D-AFDB-2EDD6346C3EB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>
                              <a:off x="6788222" y="1311301"/>
                              <a:ext cx="217252" cy="396000"/>
                            </a:xfrm>
                            <a:prstGeom prst="line">
                              <a:avLst/>
                            </a:prstGeom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grpSp>
                          <p:nvGrpSpPr>
                            <p:cNvPr id="159" name="组合 158">
                              <a:extLst>
                                <a:ext uri="{FF2B5EF4-FFF2-40B4-BE49-F238E27FC236}">
                                  <a16:creationId xmlns:a16="http://schemas.microsoft.com/office/drawing/2014/main" id="{1DA5171F-D414-4508-B305-6F916CD7235A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502400" y="734259"/>
                              <a:ext cx="1299636" cy="1406788"/>
                              <a:chOff x="6502400" y="734259"/>
                              <a:chExt cx="1299636" cy="1406788"/>
                            </a:xfrm>
                          </p:grpSpPr>
                          <p:grpSp>
                            <p:nvGrpSpPr>
                              <p:cNvPr id="160" name="组合 159">
                                <a:extLst>
                                  <a:ext uri="{FF2B5EF4-FFF2-40B4-BE49-F238E27FC236}">
                                    <a16:creationId xmlns:a16="http://schemas.microsoft.com/office/drawing/2014/main" id="{5C5487E5-67A6-4B2D-82EE-95839B757C33}"/>
                                  </a:ext>
                                </a:extLst>
                              </p:cNvPr>
                              <p:cNvGrpSpPr/>
                              <p:nvPr/>
                            </p:nvGrpSpPr>
                            <p:grpSpPr>
                              <a:xfrm>
                                <a:off x="6502400" y="1052129"/>
                                <a:ext cx="1299636" cy="1088918"/>
                                <a:chOff x="6997700" y="1091458"/>
                                <a:chExt cx="859368" cy="703486"/>
                              </a:xfrm>
                            </p:grpSpPr>
                            <p:sp>
                              <p:nvSpPr>
                                <p:cNvPr id="166" name="文本框 165">
                                  <a:extLst>
                                    <a:ext uri="{FF2B5EF4-FFF2-40B4-BE49-F238E27FC236}">
                                      <a16:creationId xmlns:a16="http://schemas.microsoft.com/office/drawing/2014/main" id="{30264A3D-E6DC-459E-B959-4E344202A8DC}"/>
                                    </a:ext>
                                  </a:extLst>
                                </p:cNvPr>
                                <p:cNvSpPr txBox="1"/>
                                <p:nvPr/>
                              </p:nvSpPr>
                              <p:spPr>
                                <a:xfrm>
                                  <a:off x="7501468" y="1425612"/>
                                  <a:ext cx="355600" cy="369332"/>
                                </a:xfrm>
                                <a:prstGeom prst="rect">
                                  <a:avLst/>
                                </a:prstGeom>
                                <a:noFill/>
                              </p:spPr>
                              <p:txBody>
                                <a:bodyPr wrap="square" rtlCol="0">
                                  <a:spAutoFit/>
                                </a:bodyPr>
                                <a:lstStyle/>
                                <a:p>
                                  <a:r>
                                    <a:rPr lang="en-US" altLang="zh-CN" dirty="0"/>
                                    <a:t>N</a:t>
                                  </a:r>
                                  <a:endParaRPr lang="zh-CN" altLang="en-US" dirty="0"/>
                                </a:p>
                              </p:txBody>
                            </p:sp>
                            <p:cxnSp>
                              <p:nvCxnSpPr>
                                <p:cNvPr id="167" name="直接连接符 166">
                                  <a:extLst>
                                    <a:ext uri="{FF2B5EF4-FFF2-40B4-BE49-F238E27FC236}">
                                      <a16:creationId xmlns:a16="http://schemas.microsoft.com/office/drawing/2014/main" id="{B8F0DB8A-4FC9-4867-98DC-FED31F8775F2}"/>
                                    </a:ext>
                                  </a:extLst>
                                </p:cNvPr>
                                <p:cNvCxnSpPr>
                                  <a:cxnSpLocks/>
                                </p:cNvCxnSpPr>
                                <p:nvPr/>
                              </p:nvCxnSpPr>
                              <p:spPr>
                                <a:xfrm flipH="1">
                                  <a:off x="7263724" y="1553124"/>
                                  <a:ext cx="296335" cy="0"/>
                                </a:xfrm>
                                <a:prstGeom prst="line">
                                  <a:avLst/>
                                </a:prstGeom>
                              </p:spPr>
                              <p:style>
                                <a:lnRef idx="1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  <p:cxnSp>
                              <p:nvCxnSpPr>
                                <p:cNvPr id="168" name="直接连接符 167">
                                  <a:extLst>
                                    <a:ext uri="{FF2B5EF4-FFF2-40B4-BE49-F238E27FC236}">
                                      <a16:creationId xmlns:a16="http://schemas.microsoft.com/office/drawing/2014/main" id="{EE203A93-72AA-4710-B61E-F637183E2621}"/>
                                    </a:ext>
                                  </a:extLst>
                                </p:cNvPr>
                                <p:cNvCxnSpPr>
                                  <a:cxnSpLocks/>
                                </p:cNvCxnSpPr>
                                <p:nvPr/>
                              </p:nvCxnSpPr>
                              <p:spPr>
                                <a:xfrm flipH="1" flipV="1">
                                  <a:off x="7109669" y="1258895"/>
                                  <a:ext cx="154056" cy="294228"/>
                                </a:xfrm>
                                <a:prstGeom prst="line">
                                  <a:avLst/>
                                </a:prstGeom>
                              </p:spPr>
                              <p:style>
                                <a:lnRef idx="1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  <p:sp>
                              <p:nvSpPr>
                                <p:cNvPr id="169" name="文本框 168">
                                  <a:extLst>
                                    <a:ext uri="{FF2B5EF4-FFF2-40B4-BE49-F238E27FC236}">
                                      <a16:creationId xmlns:a16="http://schemas.microsoft.com/office/drawing/2014/main" id="{FD8141E3-2D95-45F6-A5E6-DFD0A42D6115}"/>
                                    </a:ext>
                                  </a:extLst>
                                </p:cNvPr>
                                <p:cNvSpPr txBox="1"/>
                                <p:nvPr/>
                              </p:nvSpPr>
                              <p:spPr>
                                <a:xfrm>
                                  <a:off x="6997700" y="1091458"/>
                                  <a:ext cx="355600" cy="369332"/>
                                </a:xfrm>
                                <a:prstGeom prst="rect">
                                  <a:avLst/>
                                </a:prstGeom>
                                <a:noFill/>
                              </p:spPr>
                              <p:txBody>
                                <a:bodyPr wrap="square" rtlCol="0">
                                  <a:spAutoFit/>
                                </a:bodyPr>
                                <a:lstStyle/>
                                <a:p>
                                  <a:r>
                                    <a:rPr lang="en-US" altLang="zh-CN" dirty="0"/>
                                    <a:t>N</a:t>
                                  </a:r>
                                  <a:endParaRPr lang="zh-CN" altLang="en-US" dirty="0"/>
                                </a:p>
                              </p:txBody>
                            </p:sp>
                          </p:grpSp>
                          <p:cxnSp>
                            <p:nvCxnSpPr>
                              <p:cNvPr id="161" name="直接连接符 160">
                                <a:extLst>
                                  <a:ext uri="{FF2B5EF4-FFF2-40B4-BE49-F238E27FC236}">
                                    <a16:creationId xmlns:a16="http://schemas.microsoft.com/office/drawing/2014/main" id="{9C1F44FE-E704-4E9D-A7C3-58BB86F49B0C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 flipV="1">
                                <a:off x="6671733" y="741913"/>
                                <a:ext cx="225115" cy="396485"/>
                              </a:xfrm>
                              <a:prstGeom prst="line">
                                <a:avLst/>
                              </a:prstGeom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cxnSp>
                            <p:nvCxnSpPr>
                              <p:cNvPr id="162" name="直接连接符 161">
                                <a:extLst>
                                  <a:ext uri="{FF2B5EF4-FFF2-40B4-BE49-F238E27FC236}">
                                    <a16:creationId xmlns:a16="http://schemas.microsoft.com/office/drawing/2014/main" id="{98357C81-E0BE-434A-A867-D5B460C6A66E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 flipV="1">
                                <a:off x="7494466" y="1233506"/>
                                <a:ext cx="252613" cy="451273"/>
                              </a:xfrm>
                              <a:prstGeom prst="line">
                                <a:avLst/>
                              </a:prstGeom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cxnSp>
                            <p:nvCxnSpPr>
                              <p:cNvPr id="163" name="直接连接符 162">
                                <a:extLst>
                                  <a:ext uri="{FF2B5EF4-FFF2-40B4-BE49-F238E27FC236}">
                                    <a16:creationId xmlns:a16="http://schemas.microsoft.com/office/drawing/2014/main" id="{62CC1E4C-DBC0-4129-9B32-A5D6C18F521F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>
                                <a:off x="6896848" y="734259"/>
                                <a:ext cx="597618" cy="7652"/>
                              </a:xfrm>
                              <a:prstGeom prst="line">
                                <a:avLst/>
                              </a:prstGeom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cxnSp>
                            <p:nvCxnSpPr>
                              <p:cNvPr id="164" name="直接连接符 163">
                                <a:extLst>
                                  <a:ext uri="{FF2B5EF4-FFF2-40B4-BE49-F238E27FC236}">
                                    <a16:creationId xmlns:a16="http://schemas.microsoft.com/office/drawing/2014/main" id="{BC426F4E-E146-44F2-8361-D7B64E12C5B0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 flipH="1" flipV="1">
                                <a:off x="7494466" y="759591"/>
                                <a:ext cx="252616" cy="499557"/>
                              </a:xfrm>
                              <a:prstGeom prst="line">
                                <a:avLst/>
                              </a:prstGeom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cxnSp>
                            <p:nvCxnSpPr>
                              <p:cNvPr id="165" name="直接连接符 164">
                                <a:extLst>
                                  <a:ext uri="{FF2B5EF4-FFF2-40B4-BE49-F238E27FC236}">
                                    <a16:creationId xmlns:a16="http://schemas.microsoft.com/office/drawing/2014/main" id="{6A0A81F0-80F8-4164-8156-CA8275FAED40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>
                                <a:off x="6944506" y="806324"/>
                                <a:ext cx="454286" cy="0"/>
                              </a:xfrm>
                              <a:prstGeom prst="line">
                                <a:avLst/>
                              </a:prstGeom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</p:grpSp>
                      </p:grpSp>
                      <p:cxnSp>
                        <p:nvCxnSpPr>
                          <p:cNvPr id="153" name="直接连接符 152">
                            <a:extLst>
                              <a:ext uri="{FF2B5EF4-FFF2-40B4-BE49-F238E27FC236}">
                                <a16:creationId xmlns:a16="http://schemas.microsoft.com/office/drawing/2014/main" id="{77E6648E-319D-4733-A5D4-DE30608EAEA3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>
                            <a:off x="7747079" y="1245266"/>
                            <a:ext cx="550487" cy="13069"/>
                          </a:xfrm>
                          <a:prstGeom prst="line">
                            <a:avLst/>
                          </a:prstGeom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sp>
                        <p:nvSpPr>
                          <p:cNvPr id="154" name="文本框 153">
                            <a:extLst>
                              <a:ext uri="{FF2B5EF4-FFF2-40B4-BE49-F238E27FC236}">
                                <a16:creationId xmlns:a16="http://schemas.microsoft.com/office/drawing/2014/main" id="{C9A72CB3-0814-4621-8536-3B41BC8439EA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8201941" y="1073669"/>
                            <a:ext cx="355600" cy="36933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0">
                            <a:spAutoFit/>
                          </a:bodyPr>
                          <a:lstStyle/>
                          <a:p>
                            <a:r>
                              <a:rPr lang="en-US" altLang="zh-CN" dirty="0"/>
                              <a:t>O</a:t>
                            </a:r>
                            <a:endParaRPr lang="zh-CN" altLang="en-US" dirty="0"/>
                          </a:p>
                        </p:txBody>
                      </p:sp>
                    </p:grpSp>
                  </p:grpSp>
                  <p:cxnSp>
                    <p:nvCxnSpPr>
                      <p:cNvPr id="147" name="直接连接符 146">
                        <a:extLst>
                          <a:ext uri="{FF2B5EF4-FFF2-40B4-BE49-F238E27FC236}">
                            <a16:creationId xmlns:a16="http://schemas.microsoft.com/office/drawing/2014/main" id="{FF428210-4D83-4DE6-AE64-514E20137C63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7612999" y="1824757"/>
                        <a:ext cx="454286" cy="0"/>
                      </a:xfrm>
                      <a:prstGeom prst="line">
                        <a:avLst/>
                      </a:pr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cxnSp>
                  <p:nvCxnSpPr>
                    <p:cNvPr id="143" name="直接连接符 142">
                      <a:extLst>
                        <a:ext uri="{FF2B5EF4-FFF2-40B4-BE49-F238E27FC236}">
                          <a16:creationId xmlns:a16="http://schemas.microsoft.com/office/drawing/2014/main" id="{6701912C-2418-4804-AE25-69414A90A35B}"/>
                        </a:ext>
                      </a:extLst>
                    </p:cNvPr>
                    <p:cNvCxnSpPr/>
                    <p:nvPr/>
                  </p:nvCxnSpPr>
                  <p:spPr>
                    <a:xfrm flipH="1" flipV="1">
                      <a:off x="6483346" y="866271"/>
                      <a:ext cx="248178" cy="541867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4" name="直接连接符 143">
                      <a:extLst>
                        <a:ext uri="{FF2B5EF4-FFF2-40B4-BE49-F238E27FC236}">
                          <a16:creationId xmlns:a16="http://schemas.microsoft.com/office/drawing/2014/main" id="{82672FC0-33DF-489A-BDFA-5365810F582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7287925" y="866271"/>
                      <a:ext cx="202459" cy="565904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45" name="文本框 144">
                      <a:extLst>
                        <a:ext uri="{FF2B5EF4-FFF2-40B4-BE49-F238E27FC236}">
                          <a16:creationId xmlns:a16="http://schemas.microsoft.com/office/drawing/2014/main" id="{E3CEB2B3-65DB-4FBE-91EC-84785845905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192324" y="604170"/>
                      <a:ext cx="575327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zh-CN" dirty="0"/>
                        <a:t>HN</a:t>
                      </a:r>
                      <a:endParaRPr lang="zh-CN" altLang="en-US" dirty="0"/>
                    </a:p>
                  </p:txBody>
                </p:sp>
              </p:grpSp>
              <p:sp>
                <p:nvSpPr>
                  <p:cNvPr id="139" name="文本框 138">
                    <a:extLst>
                      <a:ext uri="{FF2B5EF4-FFF2-40B4-BE49-F238E27FC236}">
                        <a16:creationId xmlns:a16="http://schemas.microsoft.com/office/drawing/2014/main" id="{1323686F-32E3-464F-B8E5-24A0B128023F}"/>
                      </a:ext>
                    </a:extLst>
                  </p:cNvPr>
                  <p:cNvSpPr txBox="1"/>
                  <p:nvPr/>
                </p:nvSpPr>
                <p:spPr>
                  <a:xfrm>
                    <a:off x="7287925" y="605668"/>
                    <a:ext cx="35560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dirty="0"/>
                      <a:t>N</a:t>
                    </a:r>
                    <a:endParaRPr lang="zh-CN" altLang="en-US" dirty="0"/>
                  </a:p>
                </p:txBody>
              </p:sp>
              <p:cxnSp>
                <p:nvCxnSpPr>
                  <p:cNvPr id="140" name="直接连接符 139">
                    <a:extLst>
                      <a:ext uri="{FF2B5EF4-FFF2-40B4-BE49-F238E27FC236}">
                        <a16:creationId xmlns:a16="http://schemas.microsoft.com/office/drawing/2014/main" id="{2909A02C-4D9A-4AFA-AE74-03856B018F9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6540724" y="491962"/>
                    <a:ext cx="411209" cy="255006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1" name="直接连接符 140">
                    <a:extLst>
                      <a:ext uri="{FF2B5EF4-FFF2-40B4-BE49-F238E27FC236}">
                        <a16:creationId xmlns:a16="http://schemas.microsoft.com/office/drawing/2014/main" id="{9A5A5F8A-28E3-4C04-8F40-C1C37ED8569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951933" y="571725"/>
                    <a:ext cx="446923" cy="220835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74" name="组合 173">
                <a:extLst>
                  <a:ext uri="{FF2B5EF4-FFF2-40B4-BE49-F238E27FC236}">
                    <a16:creationId xmlns:a16="http://schemas.microsoft.com/office/drawing/2014/main" id="{EFBEF1B3-FFE7-453C-AA11-A92EFB36A31F}"/>
                  </a:ext>
                </a:extLst>
              </p:cNvPr>
              <p:cNvGrpSpPr/>
              <p:nvPr/>
            </p:nvGrpSpPr>
            <p:grpSpPr>
              <a:xfrm rot="16200000">
                <a:off x="6546390" y="3517257"/>
                <a:ext cx="2697660" cy="3101049"/>
                <a:chOff x="5683026" y="474039"/>
                <a:chExt cx="2697660" cy="3101049"/>
              </a:xfrm>
            </p:grpSpPr>
            <p:cxnSp>
              <p:nvCxnSpPr>
                <p:cNvPr id="175" name="直接连接符 174">
                  <a:extLst>
                    <a:ext uri="{FF2B5EF4-FFF2-40B4-BE49-F238E27FC236}">
                      <a16:creationId xmlns:a16="http://schemas.microsoft.com/office/drawing/2014/main" id="{FDCCC0AF-C11A-4C7B-8942-F61A3D46F7D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942668" y="474039"/>
                  <a:ext cx="446486" cy="240438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76" name="组合 175">
                  <a:extLst>
                    <a:ext uri="{FF2B5EF4-FFF2-40B4-BE49-F238E27FC236}">
                      <a16:creationId xmlns:a16="http://schemas.microsoft.com/office/drawing/2014/main" id="{9B1A91BE-89DA-4500-ADC0-CBA1FC886F28}"/>
                    </a:ext>
                  </a:extLst>
                </p:cNvPr>
                <p:cNvGrpSpPr/>
                <p:nvPr/>
              </p:nvGrpSpPr>
              <p:grpSpPr>
                <a:xfrm>
                  <a:off x="5683026" y="491962"/>
                  <a:ext cx="2697660" cy="3083126"/>
                  <a:chOff x="5683026" y="491962"/>
                  <a:chExt cx="2697660" cy="3083126"/>
                </a:xfrm>
              </p:grpSpPr>
              <p:grpSp>
                <p:nvGrpSpPr>
                  <p:cNvPr id="177" name="组合 176">
                    <a:extLst>
                      <a:ext uri="{FF2B5EF4-FFF2-40B4-BE49-F238E27FC236}">
                        <a16:creationId xmlns:a16="http://schemas.microsoft.com/office/drawing/2014/main" id="{75EF0FAD-0884-45BC-8294-A8BD26F461A5}"/>
                      </a:ext>
                    </a:extLst>
                  </p:cNvPr>
                  <p:cNvGrpSpPr/>
                  <p:nvPr/>
                </p:nvGrpSpPr>
                <p:grpSpPr>
                  <a:xfrm>
                    <a:off x="5683026" y="604170"/>
                    <a:ext cx="2697660" cy="2970918"/>
                    <a:chOff x="5683026" y="604170"/>
                    <a:chExt cx="2697660" cy="2970918"/>
                  </a:xfrm>
                </p:grpSpPr>
                <p:grpSp>
                  <p:nvGrpSpPr>
                    <p:cNvPr id="181" name="组合 180">
                      <a:extLst>
                        <a:ext uri="{FF2B5EF4-FFF2-40B4-BE49-F238E27FC236}">
                          <a16:creationId xmlns:a16="http://schemas.microsoft.com/office/drawing/2014/main" id="{68E75340-4284-4AA2-92EF-8BA2DA937C8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683026" y="1388725"/>
                      <a:ext cx="2697660" cy="2186363"/>
                      <a:chOff x="5683026" y="1388725"/>
                      <a:chExt cx="2697660" cy="2186363"/>
                    </a:xfrm>
                  </p:grpSpPr>
                  <p:grpSp>
                    <p:nvGrpSpPr>
                      <p:cNvPr id="185" name="组合 184">
                        <a:extLst>
                          <a:ext uri="{FF2B5EF4-FFF2-40B4-BE49-F238E27FC236}">
                            <a16:creationId xmlns:a16="http://schemas.microsoft.com/office/drawing/2014/main" id="{9C9AC1CB-F387-447A-8E58-A6922E7DB27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5683026" y="1388725"/>
                        <a:ext cx="2697660" cy="2186363"/>
                        <a:chOff x="5859881" y="734259"/>
                        <a:chExt cx="2697660" cy="2186363"/>
                      </a:xfrm>
                    </p:grpSpPr>
                    <p:sp>
                      <p:nvSpPr>
                        <p:cNvPr id="187" name="文本框 186">
                          <a:extLst>
                            <a:ext uri="{FF2B5EF4-FFF2-40B4-BE49-F238E27FC236}">
                              <a16:creationId xmlns:a16="http://schemas.microsoft.com/office/drawing/2014/main" id="{43B8456D-5F25-4FB5-84DB-D897BE54EE86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6415690" y="2025909"/>
                          <a:ext cx="355600" cy="3693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US" altLang="zh-CN" dirty="0"/>
                            <a:t>N</a:t>
                          </a:r>
                          <a:endParaRPr lang="zh-CN" altLang="en-US" dirty="0"/>
                        </a:p>
                      </p:txBody>
                    </p:sp>
                    <p:cxnSp>
                      <p:nvCxnSpPr>
                        <p:cNvPr id="188" name="直接连接符 187">
                          <a:extLst>
                            <a:ext uri="{FF2B5EF4-FFF2-40B4-BE49-F238E27FC236}">
                              <a16:creationId xmlns:a16="http://schemas.microsoft.com/office/drawing/2014/main" id="{6CD5A407-3736-4CEA-AA93-148747682F7D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H="1">
                          <a:off x="6096000" y="2225696"/>
                          <a:ext cx="406402" cy="0"/>
                        </a:xfrm>
                        <a:prstGeom prst="line">
                          <a:avLst/>
                        </a:prstGeom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grpSp>
                      <p:nvGrpSpPr>
                        <p:cNvPr id="189" name="组合 188">
                          <a:extLst>
                            <a:ext uri="{FF2B5EF4-FFF2-40B4-BE49-F238E27FC236}">
                              <a16:creationId xmlns:a16="http://schemas.microsoft.com/office/drawing/2014/main" id="{CEE44414-9248-47C9-9E60-651A22637DDE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7494466" y="1868632"/>
                          <a:ext cx="569310" cy="625275"/>
                          <a:chOff x="6648670" y="2295347"/>
                          <a:chExt cx="569310" cy="625275"/>
                        </a:xfrm>
                      </p:grpSpPr>
                      <p:cxnSp>
                        <p:nvCxnSpPr>
                          <p:cNvPr id="211" name="直接连接符 210">
                            <a:extLst>
                              <a:ext uri="{FF2B5EF4-FFF2-40B4-BE49-F238E27FC236}">
                                <a16:creationId xmlns:a16="http://schemas.microsoft.com/office/drawing/2014/main" id="{E7A26FD1-4556-4CA0-B989-5ADB99AFD5B8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>
                            <a:off x="6648670" y="2295347"/>
                            <a:ext cx="252613" cy="359068"/>
                          </a:xfrm>
                          <a:prstGeom prst="line">
                            <a:avLst/>
                          </a:prstGeom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sp>
                        <p:nvSpPr>
                          <p:cNvPr id="212" name="文本框 211">
                            <a:extLst>
                              <a:ext uri="{FF2B5EF4-FFF2-40B4-BE49-F238E27FC236}">
                                <a16:creationId xmlns:a16="http://schemas.microsoft.com/office/drawing/2014/main" id="{8FB1D165-46DE-45F4-9623-ADA52EFAA6E6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6862380" y="2551290"/>
                            <a:ext cx="355600" cy="36933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0">
                            <a:spAutoFit/>
                          </a:bodyPr>
                          <a:lstStyle/>
                          <a:p>
                            <a:r>
                              <a:rPr lang="en-US" altLang="zh-CN" dirty="0"/>
                              <a:t>H</a:t>
                            </a:r>
                            <a:endParaRPr lang="zh-CN" altLang="en-US" dirty="0"/>
                          </a:p>
                        </p:txBody>
                      </p:sp>
                    </p:grpSp>
                    <p:grpSp>
                      <p:nvGrpSpPr>
                        <p:cNvPr id="190" name="组合 189">
                          <a:extLst>
                            <a:ext uri="{FF2B5EF4-FFF2-40B4-BE49-F238E27FC236}">
                              <a16:creationId xmlns:a16="http://schemas.microsoft.com/office/drawing/2014/main" id="{068E6B53-2A64-4B61-8BFA-7C7B8706EBB3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5859881" y="734259"/>
                          <a:ext cx="2697660" cy="2186363"/>
                          <a:chOff x="5859881" y="734259"/>
                          <a:chExt cx="2697660" cy="2186363"/>
                        </a:xfrm>
                      </p:grpSpPr>
                      <p:grpSp>
                        <p:nvGrpSpPr>
                          <p:cNvPr id="191" name="组合 190">
                            <a:extLst>
                              <a:ext uri="{FF2B5EF4-FFF2-40B4-BE49-F238E27FC236}">
                                <a16:creationId xmlns:a16="http://schemas.microsoft.com/office/drawing/2014/main" id="{CD81C522-9455-46B4-91EF-300B488F3EE9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5859881" y="734259"/>
                            <a:ext cx="1942155" cy="2186363"/>
                            <a:chOff x="5859881" y="734259"/>
                            <a:chExt cx="1942155" cy="2186363"/>
                          </a:xfrm>
                        </p:grpSpPr>
                        <p:cxnSp>
                          <p:nvCxnSpPr>
                            <p:cNvPr id="194" name="直接连接符 193">
                              <a:extLst>
                                <a:ext uri="{FF2B5EF4-FFF2-40B4-BE49-F238E27FC236}">
                                  <a16:creationId xmlns:a16="http://schemas.microsoft.com/office/drawing/2014/main" id="{6E76E775-FE13-496D-889B-5C9B36557146}"/>
                                </a:ext>
                              </a:extLst>
                            </p:cNvPr>
                            <p:cNvCxnSpPr/>
                            <p:nvPr/>
                          </p:nvCxnSpPr>
                          <p:spPr>
                            <a:xfrm flipH="1">
                              <a:off x="6671733" y="1766735"/>
                              <a:ext cx="232979" cy="369332"/>
                            </a:xfrm>
                            <a:prstGeom prst="line">
                              <a:avLst/>
                            </a:prstGeom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sp>
                          <p:nvSpPr>
                            <p:cNvPr id="195" name="文本框 194">
                              <a:extLst>
                                <a:ext uri="{FF2B5EF4-FFF2-40B4-BE49-F238E27FC236}">
                                  <a16:creationId xmlns:a16="http://schemas.microsoft.com/office/drawing/2014/main" id="{A0F05111-CB1A-4592-82AF-568962712131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5859881" y="2041030"/>
                              <a:ext cx="355600" cy="369332"/>
                            </a:xfrm>
                            <a:prstGeom prst="rect">
                              <a:avLst/>
                            </a:prstGeom>
                            <a:noFill/>
                          </p:spPr>
                          <p:txBody>
                            <a:bodyPr wrap="square" rtlCol="0">
                              <a:spAutoFit/>
                            </a:bodyPr>
                            <a:lstStyle/>
                            <a:p>
                              <a:r>
                                <a:rPr lang="en-US" altLang="zh-CN" dirty="0"/>
                                <a:t>H</a:t>
                              </a:r>
                              <a:endParaRPr lang="zh-CN" altLang="en-US" dirty="0"/>
                            </a:p>
                          </p:txBody>
                        </p:sp>
                        <p:grpSp>
                          <p:nvGrpSpPr>
                            <p:cNvPr id="196" name="组合 195">
                              <a:extLst>
                                <a:ext uri="{FF2B5EF4-FFF2-40B4-BE49-F238E27FC236}">
                                  <a16:creationId xmlns:a16="http://schemas.microsoft.com/office/drawing/2014/main" id="{EBCFEC9A-CD8E-40F9-8E72-0923821E4066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648670" y="2295347"/>
                              <a:ext cx="569310" cy="625275"/>
                              <a:chOff x="6648670" y="2295347"/>
                              <a:chExt cx="569310" cy="625275"/>
                            </a:xfrm>
                          </p:grpSpPr>
                          <p:cxnSp>
                            <p:nvCxnSpPr>
                              <p:cNvPr id="209" name="直接连接符 208">
                                <a:extLst>
                                  <a:ext uri="{FF2B5EF4-FFF2-40B4-BE49-F238E27FC236}">
                                    <a16:creationId xmlns:a16="http://schemas.microsoft.com/office/drawing/2014/main" id="{C088B08E-BF36-4421-8D46-D7FEF4DC915E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>
                                <a:off x="6648670" y="2295347"/>
                                <a:ext cx="252613" cy="359068"/>
                              </a:xfrm>
                              <a:prstGeom prst="line">
                                <a:avLst/>
                              </a:prstGeom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sp>
                            <p:nvSpPr>
                              <p:cNvPr id="210" name="文本框 209">
                                <a:extLst>
                                  <a:ext uri="{FF2B5EF4-FFF2-40B4-BE49-F238E27FC236}">
                                    <a16:creationId xmlns:a16="http://schemas.microsoft.com/office/drawing/2014/main" id="{3CD4AB6F-2B4F-45FC-A426-DAE6FF16CE6F}"/>
                                  </a:ext>
                                </a:extLst>
                              </p:cNvPr>
                              <p:cNvSpPr txBox="1"/>
                              <p:nvPr/>
                            </p:nvSpPr>
                            <p:spPr>
                              <a:xfrm>
                                <a:off x="6862380" y="2551290"/>
                                <a:ext cx="355600" cy="369332"/>
                              </a:xfrm>
                              <a:prstGeom prst="rect">
                                <a:avLst/>
                              </a:prstGeom>
                              <a:noFill/>
                            </p:spPr>
                            <p:txBody>
                              <a:bodyPr wrap="square" rtlCol="0">
                                <a:spAutoFit/>
                              </a:bodyPr>
                              <a:lstStyle/>
                              <a:p>
                                <a:r>
                                  <a:rPr lang="en-US" altLang="zh-CN" dirty="0"/>
                                  <a:t>H</a:t>
                                </a:r>
                                <a:endParaRPr lang="zh-CN" altLang="en-US" dirty="0"/>
                              </a:p>
                            </p:txBody>
                          </p:sp>
                        </p:grpSp>
                        <p:cxnSp>
                          <p:nvCxnSpPr>
                            <p:cNvPr id="197" name="直接连接符 196">
                              <a:extLst>
                                <a:ext uri="{FF2B5EF4-FFF2-40B4-BE49-F238E27FC236}">
                                  <a16:creationId xmlns:a16="http://schemas.microsoft.com/office/drawing/2014/main" id="{E1D26695-FEDA-49CA-9F1B-395FC36C369F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>
                              <a:off x="6788222" y="1311301"/>
                              <a:ext cx="217252" cy="396000"/>
                            </a:xfrm>
                            <a:prstGeom prst="line">
                              <a:avLst/>
                            </a:prstGeom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grpSp>
                          <p:nvGrpSpPr>
                            <p:cNvPr id="198" name="组合 197">
                              <a:extLst>
                                <a:ext uri="{FF2B5EF4-FFF2-40B4-BE49-F238E27FC236}">
                                  <a16:creationId xmlns:a16="http://schemas.microsoft.com/office/drawing/2014/main" id="{45E7E66B-CAC0-4B20-91BB-4F01B400187A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502400" y="734259"/>
                              <a:ext cx="1299636" cy="1406788"/>
                              <a:chOff x="6502400" y="734259"/>
                              <a:chExt cx="1299636" cy="1406788"/>
                            </a:xfrm>
                          </p:grpSpPr>
                          <p:grpSp>
                            <p:nvGrpSpPr>
                              <p:cNvPr id="199" name="组合 198">
                                <a:extLst>
                                  <a:ext uri="{FF2B5EF4-FFF2-40B4-BE49-F238E27FC236}">
                                    <a16:creationId xmlns:a16="http://schemas.microsoft.com/office/drawing/2014/main" id="{F61AF4D3-E4F5-4570-9B9F-FFD014BF1C2E}"/>
                                  </a:ext>
                                </a:extLst>
                              </p:cNvPr>
                              <p:cNvGrpSpPr/>
                              <p:nvPr/>
                            </p:nvGrpSpPr>
                            <p:grpSpPr>
                              <a:xfrm>
                                <a:off x="6502400" y="1052129"/>
                                <a:ext cx="1299636" cy="1088918"/>
                                <a:chOff x="6997700" y="1091458"/>
                                <a:chExt cx="859368" cy="703486"/>
                              </a:xfrm>
                            </p:grpSpPr>
                            <p:sp>
                              <p:nvSpPr>
                                <p:cNvPr id="205" name="文本框 204">
                                  <a:extLst>
                                    <a:ext uri="{FF2B5EF4-FFF2-40B4-BE49-F238E27FC236}">
                                      <a16:creationId xmlns:a16="http://schemas.microsoft.com/office/drawing/2014/main" id="{F3C2DE00-E23B-4763-B53D-38745A716778}"/>
                                    </a:ext>
                                  </a:extLst>
                                </p:cNvPr>
                                <p:cNvSpPr txBox="1"/>
                                <p:nvPr/>
                              </p:nvSpPr>
                              <p:spPr>
                                <a:xfrm>
                                  <a:off x="7501468" y="1425612"/>
                                  <a:ext cx="355600" cy="369332"/>
                                </a:xfrm>
                                <a:prstGeom prst="rect">
                                  <a:avLst/>
                                </a:prstGeom>
                                <a:noFill/>
                              </p:spPr>
                              <p:txBody>
                                <a:bodyPr wrap="square" rtlCol="0">
                                  <a:spAutoFit/>
                                </a:bodyPr>
                                <a:lstStyle/>
                                <a:p>
                                  <a:r>
                                    <a:rPr lang="en-US" altLang="zh-CN" dirty="0"/>
                                    <a:t>N</a:t>
                                  </a:r>
                                  <a:endParaRPr lang="zh-CN" altLang="en-US" dirty="0"/>
                                </a:p>
                              </p:txBody>
                            </p:sp>
                            <p:cxnSp>
                              <p:nvCxnSpPr>
                                <p:cNvPr id="206" name="直接连接符 205">
                                  <a:extLst>
                                    <a:ext uri="{FF2B5EF4-FFF2-40B4-BE49-F238E27FC236}">
                                      <a16:creationId xmlns:a16="http://schemas.microsoft.com/office/drawing/2014/main" id="{253997D1-AA54-4BEE-AFD1-D0C714CE3974}"/>
                                    </a:ext>
                                  </a:extLst>
                                </p:cNvPr>
                                <p:cNvCxnSpPr>
                                  <a:cxnSpLocks/>
                                </p:cNvCxnSpPr>
                                <p:nvPr/>
                              </p:nvCxnSpPr>
                              <p:spPr>
                                <a:xfrm flipH="1">
                                  <a:off x="7263724" y="1553124"/>
                                  <a:ext cx="296335" cy="0"/>
                                </a:xfrm>
                                <a:prstGeom prst="line">
                                  <a:avLst/>
                                </a:prstGeom>
                              </p:spPr>
                              <p:style>
                                <a:lnRef idx="1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  <p:cxnSp>
                              <p:nvCxnSpPr>
                                <p:cNvPr id="207" name="直接连接符 206">
                                  <a:extLst>
                                    <a:ext uri="{FF2B5EF4-FFF2-40B4-BE49-F238E27FC236}">
                                      <a16:creationId xmlns:a16="http://schemas.microsoft.com/office/drawing/2014/main" id="{90267DC0-08D4-47C5-9A9D-D612D08BEDD2}"/>
                                    </a:ext>
                                  </a:extLst>
                                </p:cNvPr>
                                <p:cNvCxnSpPr>
                                  <a:cxnSpLocks/>
                                </p:cNvCxnSpPr>
                                <p:nvPr/>
                              </p:nvCxnSpPr>
                              <p:spPr>
                                <a:xfrm flipH="1" flipV="1">
                                  <a:off x="7109669" y="1258895"/>
                                  <a:ext cx="154056" cy="294228"/>
                                </a:xfrm>
                                <a:prstGeom prst="line">
                                  <a:avLst/>
                                </a:prstGeom>
                              </p:spPr>
                              <p:style>
                                <a:lnRef idx="1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  <p:sp>
                              <p:nvSpPr>
                                <p:cNvPr id="208" name="文本框 207">
                                  <a:extLst>
                                    <a:ext uri="{FF2B5EF4-FFF2-40B4-BE49-F238E27FC236}">
                                      <a16:creationId xmlns:a16="http://schemas.microsoft.com/office/drawing/2014/main" id="{F42E79B7-A839-4D0F-9CFD-ED6E4559A5C6}"/>
                                    </a:ext>
                                  </a:extLst>
                                </p:cNvPr>
                                <p:cNvSpPr txBox="1"/>
                                <p:nvPr/>
                              </p:nvSpPr>
                              <p:spPr>
                                <a:xfrm>
                                  <a:off x="6997700" y="1091458"/>
                                  <a:ext cx="355600" cy="369332"/>
                                </a:xfrm>
                                <a:prstGeom prst="rect">
                                  <a:avLst/>
                                </a:prstGeom>
                                <a:noFill/>
                              </p:spPr>
                              <p:txBody>
                                <a:bodyPr wrap="square" rtlCol="0">
                                  <a:spAutoFit/>
                                </a:bodyPr>
                                <a:lstStyle/>
                                <a:p>
                                  <a:r>
                                    <a:rPr lang="en-US" altLang="zh-CN" dirty="0"/>
                                    <a:t>N</a:t>
                                  </a:r>
                                  <a:endParaRPr lang="zh-CN" altLang="en-US" dirty="0"/>
                                </a:p>
                              </p:txBody>
                            </p:sp>
                          </p:grpSp>
                          <p:cxnSp>
                            <p:nvCxnSpPr>
                              <p:cNvPr id="200" name="直接连接符 199">
                                <a:extLst>
                                  <a:ext uri="{FF2B5EF4-FFF2-40B4-BE49-F238E27FC236}">
                                    <a16:creationId xmlns:a16="http://schemas.microsoft.com/office/drawing/2014/main" id="{22AAFD10-D930-4722-9249-4D32B5DC4A8C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 flipV="1">
                                <a:off x="6671733" y="741913"/>
                                <a:ext cx="225115" cy="396485"/>
                              </a:xfrm>
                              <a:prstGeom prst="line">
                                <a:avLst/>
                              </a:prstGeom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cxnSp>
                            <p:nvCxnSpPr>
                              <p:cNvPr id="201" name="直接连接符 200">
                                <a:extLst>
                                  <a:ext uri="{FF2B5EF4-FFF2-40B4-BE49-F238E27FC236}">
                                    <a16:creationId xmlns:a16="http://schemas.microsoft.com/office/drawing/2014/main" id="{FD3BB2CB-DC50-4A46-A161-3BD897622F24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 flipV="1">
                                <a:off x="7494466" y="1233506"/>
                                <a:ext cx="252613" cy="451273"/>
                              </a:xfrm>
                              <a:prstGeom prst="line">
                                <a:avLst/>
                              </a:prstGeom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cxnSp>
                            <p:nvCxnSpPr>
                              <p:cNvPr id="202" name="直接连接符 201">
                                <a:extLst>
                                  <a:ext uri="{FF2B5EF4-FFF2-40B4-BE49-F238E27FC236}">
                                    <a16:creationId xmlns:a16="http://schemas.microsoft.com/office/drawing/2014/main" id="{A318CD63-EA32-4914-9239-A69BCF7525F6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>
                                <a:off x="6896848" y="734259"/>
                                <a:ext cx="597618" cy="7652"/>
                              </a:xfrm>
                              <a:prstGeom prst="line">
                                <a:avLst/>
                              </a:prstGeom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cxnSp>
                            <p:nvCxnSpPr>
                              <p:cNvPr id="203" name="直接连接符 202">
                                <a:extLst>
                                  <a:ext uri="{FF2B5EF4-FFF2-40B4-BE49-F238E27FC236}">
                                    <a16:creationId xmlns:a16="http://schemas.microsoft.com/office/drawing/2014/main" id="{E4F31417-A11D-4332-89BF-4B403ACE22EE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 flipH="1" flipV="1">
                                <a:off x="7494466" y="759591"/>
                                <a:ext cx="252616" cy="499557"/>
                              </a:xfrm>
                              <a:prstGeom prst="line">
                                <a:avLst/>
                              </a:prstGeom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cxnSp>
                            <p:nvCxnSpPr>
                              <p:cNvPr id="204" name="直接连接符 203">
                                <a:extLst>
                                  <a:ext uri="{FF2B5EF4-FFF2-40B4-BE49-F238E27FC236}">
                                    <a16:creationId xmlns:a16="http://schemas.microsoft.com/office/drawing/2014/main" id="{FDB12FC1-747B-4243-BD7B-8D6AE096B25B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>
                                <a:off x="6944506" y="806324"/>
                                <a:ext cx="454286" cy="0"/>
                              </a:xfrm>
                              <a:prstGeom prst="line">
                                <a:avLst/>
                              </a:prstGeom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</p:grpSp>
                      </p:grpSp>
                      <p:cxnSp>
                        <p:nvCxnSpPr>
                          <p:cNvPr id="192" name="直接连接符 191">
                            <a:extLst>
                              <a:ext uri="{FF2B5EF4-FFF2-40B4-BE49-F238E27FC236}">
                                <a16:creationId xmlns:a16="http://schemas.microsoft.com/office/drawing/2014/main" id="{0F117714-831E-404F-9C4A-CCCE44BBF28F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>
                            <a:off x="7747079" y="1245266"/>
                            <a:ext cx="550487" cy="13069"/>
                          </a:xfrm>
                          <a:prstGeom prst="line">
                            <a:avLst/>
                          </a:prstGeom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sp>
                        <p:nvSpPr>
                          <p:cNvPr id="193" name="文本框 192">
                            <a:extLst>
                              <a:ext uri="{FF2B5EF4-FFF2-40B4-BE49-F238E27FC236}">
                                <a16:creationId xmlns:a16="http://schemas.microsoft.com/office/drawing/2014/main" id="{3D477BCA-482A-4A21-8459-DB10C1C129BA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8201941" y="1073669"/>
                            <a:ext cx="355600" cy="36933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0">
                            <a:spAutoFit/>
                          </a:bodyPr>
                          <a:lstStyle/>
                          <a:p>
                            <a:r>
                              <a:rPr lang="en-US" altLang="zh-CN" dirty="0"/>
                              <a:t>O</a:t>
                            </a:r>
                            <a:endParaRPr lang="zh-CN" altLang="en-US" dirty="0"/>
                          </a:p>
                        </p:txBody>
                      </p:sp>
                    </p:grpSp>
                  </p:grpSp>
                  <p:cxnSp>
                    <p:nvCxnSpPr>
                      <p:cNvPr id="186" name="直接连接符 185">
                        <a:extLst>
                          <a:ext uri="{FF2B5EF4-FFF2-40B4-BE49-F238E27FC236}">
                            <a16:creationId xmlns:a16="http://schemas.microsoft.com/office/drawing/2014/main" id="{5659C3AF-BDAD-4A3A-B693-2329734AAD46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7612999" y="1824757"/>
                        <a:ext cx="454286" cy="0"/>
                      </a:xfrm>
                      <a:prstGeom prst="line">
                        <a:avLst/>
                      </a:pr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cxnSp>
                  <p:nvCxnSpPr>
                    <p:cNvPr id="182" name="直接连接符 181">
                      <a:extLst>
                        <a:ext uri="{FF2B5EF4-FFF2-40B4-BE49-F238E27FC236}">
                          <a16:creationId xmlns:a16="http://schemas.microsoft.com/office/drawing/2014/main" id="{B402F3D9-DAA4-43C1-AEE5-2191083DE8B3}"/>
                        </a:ext>
                      </a:extLst>
                    </p:cNvPr>
                    <p:cNvCxnSpPr/>
                    <p:nvPr/>
                  </p:nvCxnSpPr>
                  <p:spPr>
                    <a:xfrm flipH="1" flipV="1">
                      <a:off x="6483346" y="866271"/>
                      <a:ext cx="248178" cy="541867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83" name="直接连接符 182">
                      <a:extLst>
                        <a:ext uri="{FF2B5EF4-FFF2-40B4-BE49-F238E27FC236}">
                          <a16:creationId xmlns:a16="http://schemas.microsoft.com/office/drawing/2014/main" id="{962FFA1F-F013-4E1F-BC5B-0CC4A953D7C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7287925" y="866271"/>
                      <a:ext cx="202459" cy="565904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84" name="文本框 183">
                      <a:extLst>
                        <a:ext uri="{FF2B5EF4-FFF2-40B4-BE49-F238E27FC236}">
                          <a16:creationId xmlns:a16="http://schemas.microsoft.com/office/drawing/2014/main" id="{E68DE84C-8F87-480A-9DB4-1539AC895C7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192324" y="604170"/>
                      <a:ext cx="575327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zh-CN" dirty="0"/>
                        <a:t>HN</a:t>
                      </a:r>
                      <a:endParaRPr lang="zh-CN" altLang="en-US" dirty="0"/>
                    </a:p>
                  </p:txBody>
                </p:sp>
              </p:grpSp>
              <p:sp>
                <p:nvSpPr>
                  <p:cNvPr id="178" name="文本框 177">
                    <a:extLst>
                      <a:ext uri="{FF2B5EF4-FFF2-40B4-BE49-F238E27FC236}">
                        <a16:creationId xmlns:a16="http://schemas.microsoft.com/office/drawing/2014/main" id="{0160E31A-0454-42CB-BD54-73998604DB79}"/>
                      </a:ext>
                    </a:extLst>
                  </p:cNvPr>
                  <p:cNvSpPr txBox="1"/>
                  <p:nvPr/>
                </p:nvSpPr>
                <p:spPr>
                  <a:xfrm>
                    <a:off x="7287925" y="605668"/>
                    <a:ext cx="35560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dirty="0"/>
                      <a:t>N</a:t>
                    </a:r>
                    <a:endParaRPr lang="zh-CN" altLang="en-US" dirty="0"/>
                  </a:p>
                </p:txBody>
              </p:sp>
              <p:cxnSp>
                <p:nvCxnSpPr>
                  <p:cNvPr id="179" name="直接连接符 178">
                    <a:extLst>
                      <a:ext uri="{FF2B5EF4-FFF2-40B4-BE49-F238E27FC236}">
                        <a16:creationId xmlns:a16="http://schemas.microsoft.com/office/drawing/2014/main" id="{2F15E492-D2A4-41CD-B7EF-0A06D3B4974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6540724" y="491962"/>
                    <a:ext cx="411209" cy="255006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0" name="直接连接符 179">
                    <a:extLst>
                      <a:ext uri="{FF2B5EF4-FFF2-40B4-BE49-F238E27FC236}">
                        <a16:creationId xmlns:a16="http://schemas.microsoft.com/office/drawing/2014/main" id="{A9F03E58-120A-467F-BA1C-4399EB49E9B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951933" y="571725"/>
                    <a:ext cx="446923" cy="220835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214" name="直接连接符 213">
                <a:extLst>
                  <a:ext uri="{FF2B5EF4-FFF2-40B4-BE49-F238E27FC236}">
                    <a16:creationId xmlns:a16="http://schemas.microsoft.com/office/drawing/2014/main" id="{A34E3075-1FF1-4E93-AF20-DDC5A10B5DC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368195" y="1014778"/>
                <a:ext cx="327313" cy="154646"/>
              </a:xfrm>
              <a:prstGeom prst="line">
                <a:avLst/>
              </a:prstGeom>
              <a:ln w="19050" cap="flat" cmpd="sng" algn="ctr">
                <a:solidFill>
                  <a:schemeClr val="accent1"/>
                </a:solidFill>
                <a:prstDash val="sys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216" name="直接连接符 215">
                <a:extLst>
                  <a:ext uri="{FF2B5EF4-FFF2-40B4-BE49-F238E27FC236}">
                    <a16:creationId xmlns:a16="http://schemas.microsoft.com/office/drawing/2014/main" id="{1F25FAF0-7630-47AE-B326-FDEC6E91622F}"/>
                  </a:ext>
                </a:extLst>
              </p:cNvPr>
              <p:cNvCxnSpPr>
                <a:cxnSpLocks/>
                <a:stCxn id="171" idx="2"/>
              </p:cNvCxnSpPr>
              <p:nvPr/>
            </p:nvCxnSpPr>
            <p:spPr>
              <a:xfrm flipH="1" flipV="1">
                <a:off x="10492770" y="1785822"/>
                <a:ext cx="193296" cy="438772"/>
              </a:xfrm>
              <a:prstGeom prst="line">
                <a:avLst/>
              </a:prstGeom>
              <a:ln w="19050" cap="flat" cmpd="sng" algn="ctr">
                <a:solidFill>
                  <a:schemeClr val="accent1"/>
                </a:solidFill>
                <a:prstDash val="sys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217" name="直接连接符 216">
                <a:extLst>
                  <a:ext uri="{FF2B5EF4-FFF2-40B4-BE49-F238E27FC236}">
                    <a16:creationId xmlns:a16="http://schemas.microsoft.com/office/drawing/2014/main" id="{A34E3075-1FF1-4E93-AF20-DDC5A10B5DC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046247" y="1926898"/>
                <a:ext cx="163656" cy="293135"/>
              </a:xfrm>
              <a:prstGeom prst="line">
                <a:avLst/>
              </a:prstGeom>
              <a:ln w="19050" cap="flat" cmpd="sng" algn="ctr">
                <a:solidFill>
                  <a:schemeClr val="accent1"/>
                </a:solidFill>
                <a:prstDash val="sys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220" name="直接连接符 219">
                <a:extLst>
                  <a:ext uri="{FF2B5EF4-FFF2-40B4-BE49-F238E27FC236}">
                    <a16:creationId xmlns:a16="http://schemas.microsoft.com/office/drawing/2014/main" id="{F69A5E5C-ADEF-4240-8073-F6844AA126A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9428680" y="2397776"/>
                <a:ext cx="280294" cy="352635"/>
              </a:xfrm>
              <a:prstGeom prst="line">
                <a:avLst/>
              </a:prstGeom>
              <a:ln w="19050" cap="flat" cmpd="sng" algn="ctr">
                <a:solidFill>
                  <a:schemeClr val="accent1"/>
                </a:solidFill>
                <a:prstDash val="sys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222" name="直接连接符 221">
                <a:extLst>
                  <a:ext uri="{FF2B5EF4-FFF2-40B4-BE49-F238E27FC236}">
                    <a16:creationId xmlns:a16="http://schemas.microsoft.com/office/drawing/2014/main" id="{1164868B-CB45-4481-B6CC-C6775E60F2BF}"/>
                  </a:ext>
                </a:extLst>
              </p:cNvPr>
              <p:cNvCxnSpPr>
                <a:cxnSpLocks/>
                <a:stCxn id="178" idx="3"/>
              </p:cNvCxnSpPr>
              <p:nvPr/>
            </p:nvCxnSpPr>
            <p:spPr>
              <a:xfrm flipH="1" flipV="1">
                <a:off x="6625443" y="3993331"/>
                <a:ext cx="35548" cy="462782"/>
              </a:xfrm>
              <a:prstGeom prst="line">
                <a:avLst/>
              </a:prstGeom>
              <a:ln w="19050" cap="flat" cmpd="sng" algn="ctr">
                <a:solidFill>
                  <a:schemeClr val="accent1"/>
                </a:solidFill>
                <a:prstDash val="sys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224" name="直接连接符 223">
                <a:extLst>
                  <a:ext uri="{FF2B5EF4-FFF2-40B4-BE49-F238E27FC236}">
                    <a16:creationId xmlns:a16="http://schemas.microsoft.com/office/drawing/2014/main" id="{CC3EECDE-668E-42EA-A1F6-85FF81DBF58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528420" y="3506488"/>
                <a:ext cx="171870" cy="300714"/>
              </a:xfrm>
              <a:prstGeom prst="line">
                <a:avLst/>
              </a:prstGeom>
              <a:ln w="19050" cap="flat" cmpd="sng" algn="ctr">
                <a:solidFill>
                  <a:schemeClr val="accent1"/>
                </a:solidFill>
                <a:prstDash val="sys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226" name="直接连接符 225">
                <a:extLst>
                  <a:ext uri="{FF2B5EF4-FFF2-40B4-BE49-F238E27FC236}">
                    <a16:creationId xmlns:a16="http://schemas.microsoft.com/office/drawing/2014/main" id="{305509CA-CA7F-4379-B1A8-E81668A501C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943590" y="3993331"/>
                <a:ext cx="345220" cy="321197"/>
              </a:xfrm>
              <a:prstGeom prst="line">
                <a:avLst/>
              </a:prstGeom>
              <a:ln w="19050" cap="flat" cmpd="sng" algn="ctr">
                <a:solidFill>
                  <a:schemeClr val="accent1"/>
                </a:solidFill>
                <a:prstDash val="sys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228" name="直接连接符 227">
                <a:extLst>
                  <a:ext uri="{FF2B5EF4-FFF2-40B4-BE49-F238E27FC236}">
                    <a16:creationId xmlns:a16="http://schemas.microsoft.com/office/drawing/2014/main" id="{1F25FAF0-7630-47AE-B326-FDEC6E91622F}"/>
                  </a:ext>
                </a:extLst>
              </p:cNvPr>
              <p:cNvCxnSpPr>
                <a:cxnSpLocks/>
                <a:stCxn id="210" idx="2"/>
              </p:cNvCxnSpPr>
              <p:nvPr/>
            </p:nvCxnSpPr>
            <p:spPr>
              <a:xfrm flipV="1">
                <a:off x="9445747" y="5060933"/>
                <a:ext cx="515999" cy="175380"/>
              </a:xfrm>
              <a:prstGeom prst="line">
                <a:avLst/>
              </a:prstGeom>
              <a:ln w="19050" cap="flat" cmpd="sng" algn="ctr">
                <a:solidFill>
                  <a:schemeClr val="accent1"/>
                </a:solidFill>
                <a:prstDash val="sys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</p:grpSp>
        <p:sp>
          <p:nvSpPr>
            <p:cNvPr id="234" name="椭圆 233">
              <a:extLst>
                <a:ext uri="{FF2B5EF4-FFF2-40B4-BE49-F238E27FC236}">
                  <a16:creationId xmlns:a16="http://schemas.microsoft.com/office/drawing/2014/main" id="{5E86A797-7C36-4FB0-A78D-828BB2B8F763}"/>
                </a:ext>
              </a:extLst>
            </p:cNvPr>
            <p:cNvSpPr/>
            <p:nvPr/>
          </p:nvSpPr>
          <p:spPr>
            <a:xfrm>
              <a:off x="8026795" y="2855074"/>
              <a:ext cx="1259166" cy="1141076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1003093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43894A6-E3F8-4835-BECA-2B6FE6087E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3376" y="461639"/>
            <a:ext cx="5872624" cy="302334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DDEE186-6942-4694-B3B1-2A89E1980B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3378" y="3246790"/>
            <a:ext cx="5872622" cy="302334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B3B58F1-B87A-4F6E-AB81-791F65FF6B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24022" y="456850"/>
            <a:ext cx="5990673" cy="308412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BC32236-26D9-4B0B-8AC4-BCAB5A9DA12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24023" y="3216402"/>
            <a:ext cx="5990671" cy="3084121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9D73E0D4-732C-451C-8FA6-A026C4B2BCAA}"/>
              </a:ext>
            </a:extLst>
          </p:cNvPr>
          <p:cNvSpPr txBox="1"/>
          <p:nvPr/>
        </p:nvSpPr>
        <p:spPr>
          <a:xfrm>
            <a:off x="3259432" y="1126145"/>
            <a:ext cx="19131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K562</a:t>
            </a:r>
          </a:p>
          <a:p>
            <a:r>
              <a:rPr lang="en-US" altLang="zh-CN" dirty="0"/>
              <a:t>reads</a:t>
            </a:r>
            <a:r>
              <a:rPr lang="zh-CN" altLang="en-US" dirty="0"/>
              <a:t>：</a:t>
            </a:r>
            <a:r>
              <a:rPr lang="en-US" altLang="zh-CN" dirty="0"/>
              <a:t>31052350</a:t>
            </a:r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B4FBFA74-AC5B-4E7F-8FC3-22C6838F0B54}"/>
              </a:ext>
            </a:extLst>
          </p:cNvPr>
          <p:cNvSpPr txBox="1"/>
          <p:nvPr/>
        </p:nvSpPr>
        <p:spPr>
          <a:xfrm>
            <a:off x="8912042" y="1046183"/>
            <a:ext cx="21439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K562</a:t>
            </a:r>
          </a:p>
          <a:p>
            <a:r>
              <a:rPr lang="en-US" altLang="zh-CN" dirty="0"/>
              <a:t>reads</a:t>
            </a:r>
            <a:r>
              <a:rPr lang="zh-CN" altLang="en-US" dirty="0"/>
              <a:t>：</a:t>
            </a:r>
            <a:r>
              <a:rPr lang="en-US" altLang="zh-CN" dirty="0"/>
              <a:t>100734500</a:t>
            </a:r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55B1E6A2-9632-4FD8-81A5-FFB35A1A53FF}"/>
              </a:ext>
            </a:extLst>
          </p:cNvPr>
          <p:cNvSpPr txBox="1"/>
          <p:nvPr/>
        </p:nvSpPr>
        <p:spPr>
          <a:xfrm>
            <a:off x="8876532" y="3909280"/>
            <a:ext cx="21794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CNCC</a:t>
            </a:r>
          </a:p>
          <a:p>
            <a:r>
              <a:rPr lang="en-US" altLang="zh-CN" dirty="0"/>
              <a:t>reads</a:t>
            </a:r>
            <a:r>
              <a:rPr lang="zh-CN" altLang="en-US" dirty="0"/>
              <a:t>：</a:t>
            </a:r>
            <a:r>
              <a:rPr lang="en-US" altLang="zh-CN" dirty="0"/>
              <a:t>29478822</a:t>
            </a:r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161DF3CA-BB87-496C-A072-A3687274C2E4}"/>
              </a:ext>
            </a:extLst>
          </p:cNvPr>
          <p:cNvSpPr txBox="1"/>
          <p:nvPr/>
        </p:nvSpPr>
        <p:spPr>
          <a:xfrm>
            <a:off x="3226294" y="3908065"/>
            <a:ext cx="19131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K562</a:t>
            </a:r>
          </a:p>
          <a:p>
            <a:r>
              <a:rPr lang="en-US" altLang="zh-CN" dirty="0"/>
              <a:t>reads</a:t>
            </a:r>
            <a:r>
              <a:rPr lang="zh-CN" altLang="en-US" dirty="0"/>
              <a:t>：</a:t>
            </a:r>
            <a:r>
              <a:rPr lang="en-US" altLang="zh-CN" dirty="0"/>
              <a:t>34323424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113201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F237105-60E7-4EE2-96E2-2942991795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49" r="3849"/>
          <a:stretch/>
        </p:blipFill>
        <p:spPr>
          <a:xfrm>
            <a:off x="0" y="944444"/>
            <a:ext cx="3924825" cy="218911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C4D1C8C-3583-4D27-91B8-8ECB54602D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49" r="3849"/>
          <a:stretch/>
        </p:blipFill>
        <p:spPr>
          <a:xfrm>
            <a:off x="3733898" y="944443"/>
            <a:ext cx="3924828" cy="218911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2ABE463-2452-430D-937B-F60FCC2AF1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49" r="3849"/>
          <a:stretch/>
        </p:blipFill>
        <p:spPr>
          <a:xfrm>
            <a:off x="7758322" y="943094"/>
            <a:ext cx="3924829" cy="2189119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91501142-8A70-4F7A-9A5E-73A5EA71AC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40392" y="3346454"/>
            <a:ext cx="4525799" cy="2329974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FBA70FE6-B401-468D-B6C3-C0191863EBA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95423" y="3346453"/>
            <a:ext cx="4525799" cy="2329974"/>
          </a:xfrm>
          <a:prstGeom prst="rect">
            <a:avLst/>
          </a:prstGeom>
        </p:spPr>
      </p:pic>
      <p:grpSp>
        <p:nvGrpSpPr>
          <p:cNvPr id="14" name="组合 13">
            <a:extLst>
              <a:ext uri="{FF2B5EF4-FFF2-40B4-BE49-F238E27FC236}">
                <a16:creationId xmlns:a16="http://schemas.microsoft.com/office/drawing/2014/main" id="{C146F4D4-C092-414F-B7D9-969573BED388}"/>
              </a:ext>
            </a:extLst>
          </p:cNvPr>
          <p:cNvGrpSpPr/>
          <p:nvPr/>
        </p:nvGrpSpPr>
        <p:grpSpPr>
          <a:xfrm>
            <a:off x="10043127" y="3408028"/>
            <a:ext cx="1816962" cy="635519"/>
            <a:chOff x="10298098" y="2710935"/>
            <a:chExt cx="1819921" cy="635519"/>
          </a:xfrm>
        </p:grpSpPr>
        <p:cxnSp>
          <p:nvCxnSpPr>
            <p:cNvPr id="4" name="直接连接符 3">
              <a:extLst>
                <a:ext uri="{FF2B5EF4-FFF2-40B4-BE49-F238E27FC236}">
                  <a16:creationId xmlns:a16="http://schemas.microsoft.com/office/drawing/2014/main" id="{D49342B6-4C6A-4384-8C12-05B8960E534E}"/>
                </a:ext>
              </a:extLst>
            </p:cNvPr>
            <p:cNvCxnSpPr>
              <a:cxnSpLocks/>
            </p:cNvCxnSpPr>
            <p:nvPr/>
          </p:nvCxnSpPr>
          <p:spPr>
            <a:xfrm>
              <a:off x="10298098" y="2885243"/>
              <a:ext cx="656947" cy="0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6C5E62E6-6A65-46DC-A1F0-6730D655946A}"/>
                </a:ext>
              </a:extLst>
            </p:cNvPr>
            <p:cNvCxnSpPr>
              <a:cxnSpLocks/>
            </p:cNvCxnSpPr>
            <p:nvPr/>
          </p:nvCxnSpPr>
          <p:spPr>
            <a:xfrm>
              <a:off x="10298098" y="3232952"/>
              <a:ext cx="656947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D6E4C1CF-EFBF-4A52-ACA7-7F1A8DCB1F0E}"/>
                </a:ext>
              </a:extLst>
            </p:cNvPr>
            <p:cNvSpPr txBox="1"/>
            <p:nvPr/>
          </p:nvSpPr>
          <p:spPr>
            <a:xfrm>
              <a:off x="10955045" y="2710935"/>
              <a:ext cx="103868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/>
                <a:t>ATAC-seq</a:t>
              </a:r>
              <a:endParaRPr lang="zh-CN" altLang="en-US" sz="1400" dirty="0"/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9261316D-52ED-4163-BF75-D3CCFBE94690}"/>
                </a:ext>
              </a:extLst>
            </p:cNvPr>
            <p:cNvSpPr txBox="1"/>
            <p:nvPr/>
          </p:nvSpPr>
          <p:spPr>
            <a:xfrm>
              <a:off x="10957675" y="3038677"/>
              <a:ext cx="11603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/>
                <a:t>MNase-seq</a:t>
              </a:r>
              <a:endParaRPr lang="zh-CN" altLang="en-US" sz="1400" dirty="0"/>
            </a:p>
          </p:txBody>
        </p:sp>
      </p:grpSp>
      <p:sp>
        <p:nvSpPr>
          <p:cNvPr id="18" name="文本框 17">
            <a:extLst>
              <a:ext uri="{FF2B5EF4-FFF2-40B4-BE49-F238E27FC236}">
                <a16:creationId xmlns:a16="http://schemas.microsoft.com/office/drawing/2014/main" id="{7A3813DE-8EC4-4B5D-84EC-E3173190F54E}"/>
              </a:ext>
            </a:extLst>
          </p:cNvPr>
          <p:cNvSpPr txBox="1"/>
          <p:nvPr/>
        </p:nvSpPr>
        <p:spPr>
          <a:xfrm>
            <a:off x="1802932" y="168691"/>
            <a:ext cx="83463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Nucleosome occupancy on promoter regions from ATAC-seq &amp; MNase-seq data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3DB0D68C-A617-499B-8C1E-E6230BFB592D}"/>
              </a:ext>
            </a:extLst>
          </p:cNvPr>
          <p:cNvSpPr txBox="1"/>
          <p:nvPr/>
        </p:nvSpPr>
        <p:spPr>
          <a:xfrm>
            <a:off x="518051" y="1344525"/>
            <a:ext cx="11250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/>
              <a:t>reads:</a:t>
            </a:r>
            <a:r>
              <a:rPr lang="zh-CN" altLang="en-US" sz="1400" dirty="0"/>
              <a:t> </a:t>
            </a:r>
            <a:r>
              <a:rPr lang="en-US" altLang="zh-CN" sz="1400" dirty="0"/>
              <a:t>36785428</a:t>
            </a:r>
            <a:endParaRPr lang="zh-CN" altLang="en-US" sz="1400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B136557D-9909-4199-B431-3388BD1BCD2F}"/>
              </a:ext>
            </a:extLst>
          </p:cNvPr>
          <p:cNvSpPr txBox="1"/>
          <p:nvPr/>
        </p:nvSpPr>
        <p:spPr>
          <a:xfrm>
            <a:off x="4251949" y="1344525"/>
            <a:ext cx="11250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/>
              <a:t>reads:</a:t>
            </a:r>
            <a:r>
              <a:rPr lang="zh-CN" altLang="en-US" sz="1400" dirty="0"/>
              <a:t> 31052350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4EAC7BA4-2051-400F-9780-54B0270A9B44}"/>
              </a:ext>
            </a:extLst>
          </p:cNvPr>
          <p:cNvSpPr txBox="1"/>
          <p:nvPr/>
        </p:nvSpPr>
        <p:spPr>
          <a:xfrm>
            <a:off x="8237031" y="1344525"/>
            <a:ext cx="11250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/>
              <a:t>reads:</a:t>
            </a:r>
            <a:r>
              <a:rPr lang="zh-CN" altLang="en-US" sz="1400" dirty="0"/>
              <a:t> </a:t>
            </a:r>
            <a:r>
              <a:rPr lang="en-US" altLang="zh-CN" sz="1400" dirty="0"/>
              <a:t>34323424</a:t>
            </a:r>
            <a:endParaRPr lang="zh-CN" altLang="en-US" sz="1400" dirty="0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C3441A1D-5307-4245-A9D5-AC55FB0A7B43}"/>
              </a:ext>
            </a:extLst>
          </p:cNvPr>
          <p:cNvSpPr txBox="1"/>
          <p:nvPr/>
        </p:nvSpPr>
        <p:spPr>
          <a:xfrm>
            <a:off x="3536711" y="3738499"/>
            <a:ext cx="165935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/>
              <a:t>reads: 91745614</a:t>
            </a:r>
          </a:p>
          <a:p>
            <a:r>
              <a:rPr lang="en-US" altLang="zh-CN" sz="1400" dirty="0"/>
              <a:t>79.2U</a:t>
            </a:r>
            <a:endParaRPr lang="zh-CN" altLang="en-US" sz="1400" dirty="0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7C76D6A5-0486-4686-B4AA-C55A9E69AEC9}"/>
              </a:ext>
            </a:extLst>
          </p:cNvPr>
          <p:cNvSpPr txBox="1"/>
          <p:nvPr/>
        </p:nvSpPr>
        <p:spPr>
          <a:xfrm>
            <a:off x="7801149" y="3715805"/>
            <a:ext cx="156096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/>
              <a:t>reads:</a:t>
            </a:r>
            <a:r>
              <a:rPr lang="zh-CN" altLang="en-US" sz="1400" dirty="0"/>
              <a:t> </a:t>
            </a:r>
            <a:r>
              <a:rPr lang="en-US" altLang="zh-CN" sz="1400" dirty="0"/>
              <a:t>94356642</a:t>
            </a:r>
          </a:p>
          <a:p>
            <a:r>
              <a:rPr lang="en-US" altLang="zh-CN" sz="1400" dirty="0"/>
              <a:t>304U</a:t>
            </a:r>
            <a:endParaRPr lang="zh-CN" altLang="en-US" sz="1400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08BB2F2E-09E7-4D19-B980-AB73C0B541AC}"/>
              </a:ext>
            </a:extLst>
          </p:cNvPr>
          <p:cNvSpPr txBox="1"/>
          <p:nvPr/>
        </p:nvSpPr>
        <p:spPr>
          <a:xfrm>
            <a:off x="-23145" y="1092055"/>
            <a:ext cx="3018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a)</a:t>
            </a:r>
            <a:endParaRPr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FE103BDD-119D-4008-9694-33035C969DC7}"/>
              </a:ext>
            </a:extLst>
          </p:cNvPr>
          <p:cNvSpPr txBox="1"/>
          <p:nvPr/>
        </p:nvSpPr>
        <p:spPr>
          <a:xfrm>
            <a:off x="3733898" y="1079475"/>
            <a:ext cx="3930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b)</a:t>
            </a:r>
            <a:endParaRPr lang="zh-CN" altLang="en-US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2607DEA0-98C7-46EB-B94B-FC9AB513C2C1}"/>
              </a:ext>
            </a:extLst>
          </p:cNvPr>
          <p:cNvSpPr txBox="1"/>
          <p:nvPr/>
        </p:nvSpPr>
        <p:spPr>
          <a:xfrm>
            <a:off x="7652909" y="1092055"/>
            <a:ext cx="3018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c)</a:t>
            </a:r>
            <a:endParaRPr lang="zh-CN" altLang="en-US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EA5A2000-C608-49DF-A71F-ED02D3DCE579}"/>
              </a:ext>
            </a:extLst>
          </p:cNvPr>
          <p:cNvSpPr txBox="1"/>
          <p:nvPr/>
        </p:nvSpPr>
        <p:spPr>
          <a:xfrm>
            <a:off x="1207165" y="3483769"/>
            <a:ext cx="384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d)</a:t>
            </a:r>
            <a:endParaRPr lang="zh-CN" altLang="en-US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F73277BD-9BCF-48F8-898E-799237A6CE42}"/>
              </a:ext>
            </a:extLst>
          </p:cNvPr>
          <p:cNvSpPr txBox="1"/>
          <p:nvPr/>
        </p:nvSpPr>
        <p:spPr>
          <a:xfrm>
            <a:off x="5545391" y="3483769"/>
            <a:ext cx="3018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e)</a:t>
            </a:r>
            <a:endParaRPr lang="zh-CN" altLang="en-US" dirty="0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CB68EE60-F8AA-4B60-8CB2-E746AEE4EFF6}"/>
              </a:ext>
            </a:extLst>
          </p:cNvPr>
          <p:cNvSpPr txBox="1"/>
          <p:nvPr/>
        </p:nvSpPr>
        <p:spPr>
          <a:xfrm>
            <a:off x="2081429" y="5676427"/>
            <a:ext cx="778936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figure2. </a:t>
            </a:r>
            <a:r>
              <a:rPr lang="en-US" altLang="zh-CN" sz="1400" b="1" dirty="0"/>
              <a:t>Nucleosome occupancy on promoter regions from TSS upstream -1kb to TSS downstream  2kb</a:t>
            </a:r>
          </a:p>
          <a:p>
            <a:r>
              <a:rPr lang="en-US" altLang="zh-CN" sz="1400" dirty="0"/>
              <a:t>a-c): ATAC-seq data from human K562 cell line. </a:t>
            </a:r>
          </a:p>
          <a:p>
            <a:r>
              <a:rPr lang="en-US" altLang="zh-CN" sz="1400" dirty="0"/>
              <a:t>d-e): MNase-seq data from human K562 cell line. The MNase concentration of d) is 79.2U and e)</a:t>
            </a:r>
            <a:r>
              <a:rPr lang="zh-CN" altLang="en-US" sz="1400" dirty="0"/>
              <a:t> </a:t>
            </a:r>
            <a:r>
              <a:rPr lang="en-US" altLang="zh-CN" sz="1400" dirty="0"/>
              <a:t>is 304U.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4248890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391CEA5-D8AD-44B5-8D44-E7A415DBB28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nucleoATAC &amp; MNase-seq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20DFF30-6695-4BA9-A9B1-C135F5A3DE9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mm NPC cell line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159035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>
            <a:extLst>
              <a:ext uri="{FF2B5EF4-FFF2-40B4-BE49-F238E27FC236}">
                <a16:creationId xmlns:a16="http://schemas.microsoft.com/office/drawing/2014/main" id="{C146F4D4-C092-414F-B7D9-969573BED388}"/>
              </a:ext>
            </a:extLst>
          </p:cNvPr>
          <p:cNvGrpSpPr/>
          <p:nvPr/>
        </p:nvGrpSpPr>
        <p:grpSpPr>
          <a:xfrm>
            <a:off x="9977022" y="1060426"/>
            <a:ext cx="1816962" cy="635519"/>
            <a:chOff x="10298098" y="2710935"/>
            <a:chExt cx="1819921" cy="635519"/>
          </a:xfrm>
        </p:grpSpPr>
        <p:cxnSp>
          <p:nvCxnSpPr>
            <p:cNvPr id="4" name="直接连接符 3">
              <a:extLst>
                <a:ext uri="{FF2B5EF4-FFF2-40B4-BE49-F238E27FC236}">
                  <a16:creationId xmlns:a16="http://schemas.microsoft.com/office/drawing/2014/main" id="{D49342B6-4C6A-4384-8C12-05B8960E534E}"/>
                </a:ext>
              </a:extLst>
            </p:cNvPr>
            <p:cNvCxnSpPr>
              <a:cxnSpLocks/>
            </p:cNvCxnSpPr>
            <p:nvPr/>
          </p:nvCxnSpPr>
          <p:spPr>
            <a:xfrm>
              <a:off x="10298098" y="2885243"/>
              <a:ext cx="656947" cy="0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6C5E62E6-6A65-46DC-A1F0-6730D655946A}"/>
                </a:ext>
              </a:extLst>
            </p:cNvPr>
            <p:cNvCxnSpPr>
              <a:cxnSpLocks/>
            </p:cNvCxnSpPr>
            <p:nvPr/>
          </p:nvCxnSpPr>
          <p:spPr>
            <a:xfrm>
              <a:off x="10298098" y="3232952"/>
              <a:ext cx="656947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D6E4C1CF-EFBF-4A52-ACA7-7F1A8DCB1F0E}"/>
                </a:ext>
              </a:extLst>
            </p:cNvPr>
            <p:cNvSpPr txBox="1"/>
            <p:nvPr/>
          </p:nvSpPr>
          <p:spPr>
            <a:xfrm>
              <a:off x="10955045" y="2710935"/>
              <a:ext cx="103868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/>
                <a:t>ATAC-seq</a:t>
              </a:r>
              <a:endParaRPr lang="zh-CN" altLang="en-US" sz="1400" dirty="0"/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9261316D-52ED-4163-BF75-D3CCFBE94690}"/>
                </a:ext>
              </a:extLst>
            </p:cNvPr>
            <p:cNvSpPr txBox="1"/>
            <p:nvPr/>
          </p:nvSpPr>
          <p:spPr>
            <a:xfrm>
              <a:off x="10957675" y="3038677"/>
              <a:ext cx="11603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/>
                <a:t>MNase-seq</a:t>
              </a:r>
              <a:endParaRPr lang="zh-CN" altLang="en-US" sz="1400" dirty="0"/>
            </a:p>
          </p:txBody>
        </p:sp>
      </p:grpSp>
      <p:sp>
        <p:nvSpPr>
          <p:cNvPr id="18" name="文本框 17">
            <a:extLst>
              <a:ext uri="{FF2B5EF4-FFF2-40B4-BE49-F238E27FC236}">
                <a16:creationId xmlns:a16="http://schemas.microsoft.com/office/drawing/2014/main" id="{7A3813DE-8EC4-4B5D-84EC-E3173190F54E}"/>
              </a:ext>
            </a:extLst>
          </p:cNvPr>
          <p:cNvSpPr txBox="1"/>
          <p:nvPr/>
        </p:nvSpPr>
        <p:spPr>
          <a:xfrm>
            <a:off x="1802932" y="168691"/>
            <a:ext cx="83463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Nucleosome occupancy on promoter regions from ATAC-seq &amp; MNase-seq data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05B5934-2337-490A-BE3E-898CA8160E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8" r="4088"/>
          <a:stretch/>
        </p:blipFill>
        <p:spPr>
          <a:xfrm>
            <a:off x="5025464" y="665823"/>
            <a:ext cx="4436654" cy="248747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2659D6B-24DE-4688-B2E4-F6FEA3364A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8" r="4088"/>
          <a:stretch/>
        </p:blipFill>
        <p:spPr>
          <a:xfrm>
            <a:off x="286267" y="665825"/>
            <a:ext cx="4436654" cy="2487477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AD48270A-DF8D-4D0B-9559-255E21F370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4" r="1474"/>
          <a:stretch/>
        </p:blipFill>
        <p:spPr>
          <a:xfrm>
            <a:off x="412584" y="3219489"/>
            <a:ext cx="4436655" cy="2353466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9A1AC677-5545-4327-ADB0-9C2CF9B2B1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73" r="4073"/>
          <a:stretch/>
        </p:blipFill>
        <p:spPr>
          <a:xfrm>
            <a:off x="5025464" y="3113495"/>
            <a:ext cx="4507676" cy="2526466"/>
          </a:xfrm>
          <a:prstGeom prst="rect">
            <a:avLst/>
          </a:prstGeom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0D3FB46A-1A1E-460F-9BDA-83B6D77526D8}"/>
              </a:ext>
            </a:extLst>
          </p:cNvPr>
          <p:cNvSpPr txBox="1"/>
          <p:nvPr/>
        </p:nvSpPr>
        <p:spPr>
          <a:xfrm>
            <a:off x="1035036" y="5717758"/>
            <a:ext cx="778936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figure3. </a:t>
            </a:r>
            <a:r>
              <a:rPr lang="en-US" altLang="zh-CN" sz="1400" b="1" dirty="0"/>
              <a:t>Nucleosome occupancy on promoter regions</a:t>
            </a:r>
          </a:p>
          <a:p>
            <a:r>
              <a:rPr lang="en-US" altLang="zh-CN" sz="1400" dirty="0"/>
              <a:t>a-b): ATAC-seq data from mouse NPC cell line. </a:t>
            </a:r>
          </a:p>
          <a:p>
            <a:r>
              <a:rPr lang="en-US" altLang="zh-CN" sz="1400" dirty="0"/>
              <a:t>c-d): MNase-seq data from mouse NPC cell line. The MNase concentration is 64U and 16U.</a:t>
            </a:r>
            <a:endParaRPr lang="zh-CN" altLang="en-US" sz="1400" dirty="0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D6F70101-120C-473B-98B6-685BDE6DE872}"/>
              </a:ext>
            </a:extLst>
          </p:cNvPr>
          <p:cNvSpPr txBox="1"/>
          <p:nvPr/>
        </p:nvSpPr>
        <p:spPr>
          <a:xfrm>
            <a:off x="215245" y="936790"/>
            <a:ext cx="404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a)</a:t>
            </a:r>
            <a:endParaRPr lang="zh-CN" altLang="en-US" dirty="0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AE015A95-2771-4025-9DDE-D4903B72557B}"/>
              </a:ext>
            </a:extLst>
          </p:cNvPr>
          <p:cNvSpPr txBox="1"/>
          <p:nvPr/>
        </p:nvSpPr>
        <p:spPr>
          <a:xfrm>
            <a:off x="4871916" y="915167"/>
            <a:ext cx="468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b)</a:t>
            </a:r>
            <a:endParaRPr lang="zh-CN" altLang="en-US" dirty="0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5F537280-7BA3-4B70-B20B-8D33208C5687}"/>
              </a:ext>
            </a:extLst>
          </p:cNvPr>
          <p:cNvSpPr txBox="1"/>
          <p:nvPr/>
        </p:nvSpPr>
        <p:spPr>
          <a:xfrm>
            <a:off x="215244" y="3589490"/>
            <a:ext cx="404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c)</a:t>
            </a:r>
            <a:endParaRPr lang="zh-CN" altLang="en-US" dirty="0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CBD4DD58-1D85-4765-880F-2E239BAD5D65}"/>
              </a:ext>
            </a:extLst>
          </p:cNvPr>
          <p:cNvSpPr txBox="1"/>
          <p:nvPr/>
        </p:nvSpPr>
        <p:spPr>
          <a:xfrm>
            <a:off x="4871916" y="3589490"/>
            <a:ext cx="468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d)</a:t>
            </a:r>
            <a:endParaRPr lang="zh-CN" altLang="en-US" dirty="0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5929CA66-EABA-40A2-A6C5-00BA7649569F}"/>
              </a:ext>
            </a:extLst>
          </p:cNvPr>
          <p:cNvSpPr txBox="1"/>
          <p:nvPr/>
        </p:nvSpPr>
        <p:spPr>
          <a:xfrm>
            <a:off x="5516771" y="3520818"/>
            <a:ext cx="115845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/>
              <a:t>reads: </a:t>
            </a:r>
          </a:p>
          <a:p>
            <a:r>
              <a:rPr lang="en-US" altLang="zh-CN" sz="1400" dirty="0"/>
              <a:t>100754389</a:t>
            </a:r>
          </a:p>
          <a:p>
            <a:r>
              <a:rPr lang="en-US" altLang="zh-CN" sz="1400" dirty="0"/>
              <a:t>16U</a:t>
            </a:r>
            <a:endParaRPr lang="zh-CN" altLang="en-US" sz="1400" dirty="0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D94B1E82-141F-4459-B6E1-332C124A5330}"/>
              </a:ext>
            </a:extLst>
          </p:cNvPr>
          <p:cNvSpPr txBox="1"/>
          <p:nvPr/>
        </p:nvSpPr>
        <p:spPr>
          <a:xfrm>
            <a:off x="819629" y="1121456"/>
            <a:ext cx="130476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/>
              <a:t>reads: </a:t>
            </a:r>
          </a:p>
          <a:p>
            <a:r>
              <a:rPr lang="en-US" altLang="zh-CN" sz="1400" dirty="0"/>
              <a:t>66139350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41B10564-A077-468C-A1F7-51393B254083}"/>
              </a:ext>
            </a:extLst>
          </p:cNvPr>
          <p:cNvSpPr txBox="1"/>
          <p:nvPr/>
        </p:nvSpPr>
        <p:spPr>
          <a:xfrm>
            <a:off x="5540368" y="1116576"/>
            <a:ext cx="124479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/>
              <a:t>reads: </a:t>
            </a:r>
          </a:p>
          <a:p>
            <a:r>
              <a:rPr lang="en-US" altLang="zh-CN" sz="1400" dirty="0"/>
              <a:t>104852667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66853BF0-AF03-4BD3-976A-131F1134E6A5}"/>
              </a:ext>
            </a:extLst>
          </p:cNvPr>
          <p:cNvSpPr txBox="1"/>
          <p:nvPr/>
        </p:nvSpPr>
        <p:spPr>
          <a:xfrm>
            <a:off x="1008392" y="3593396"/>
            <a:ext cx="115845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/>
              <a:t>reads: </a:t>
            </a:r>
          </a:p>
          <a:p>
            <a:r>
              <a:rPr lang="en-US" altLang="zh-CN" sz="1400" dirty="0"/>
              <a:t>122397292</a:t>
            </a:r>
          </a:p>
          <a:p>
            <a:r>
              <a:rPr lang="en-US" altLang="zh-CN" sz="1400" dirty="0"/>
              <a:t>64U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528317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01744A-5669-4621-AEF0-4C85238271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58485"/>
            <a:ext cx="9144000" cy="3029505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Nucleosome occupancy on TSS from </a:t>
            </a:r>
            <a:r>
              <a:rPr lang="en-US" altLang="zh-CN" dirty="0" err="1"/>
              <a:t>S.cerevisiae</a:t>
            </a:r>
            <a:r>
              <a:rPr lang="en-US" altLang="zh-CN" dirty="0"/>
              <a:t> ATAC-seq</a:t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A485664-30DE-4C1A-B67B-8D4E0743FAE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检测常规代码运行</a:t>
            </a:r>
          </a:p>
        </p:txBody>
      </p:sp>
    </p:spTree>
    <p:extLst>
      <p:ext uri="{BB962C8B-B14F-4D97-AF65-F5344CB8AC3E}">
        <p14:creationId xmlns:p14="http://schemas.microsoft.com/office/powerpoint/2010/main" val="20301626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43894A6-E3F8-4835-BECA-2B6FE6087E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9393" y="648071"/>
            <a:ext cx="4927106" cy="253657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DDEE186-6942-4694-B3B1-2A89E1980B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9393" y="3184647"/>
            <a:ext cx="4927106" cy="253657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BC32236-26D9-4B0B-8AC4-BCAB5A9DA1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6500" y="3184647"/>
            <a:ext cx="4927104" cy="253657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B3B58F1-B87A-4F6E-AB81-791F65FF6BF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6500" y="704056"/>
            <a:ext cx="4927106" cy="253657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1777F792-EB7B-496A-B678-9603FE9347E3}"/>
              </a:ext>
            </a:extLst>
          </p:cNvPr>
          <p:cNvSpPr txBox="1"/>
          <p:nvPr/>
        </p:nvSpPr>
        <p:spPr>
          <a:xfrm>
            <a:off x="2942947" y="1136777"/>
            <a:ext cx="1913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reads</a:t>
            </a:r>
            <a:r>
              <a:rPr lang="zh-CN" altLang="en-US" dirty="0"/>
              <a:t>：</a:t>
            </a:r>
            <a:r>
              <a:rPr lang="en-US" altLang="zh-CN" dirty="0"/>
              <a:t>20256170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90ABC25-10F1-4490-BFAB-8AF3FD0F05C7}"/>
              </a:ext>
            </a:extLst>
          </p:cNvPr>
          <p:cNvSpPr txBox="1"/>
          <p:nvPr/>
        </p:nvSpPr>
        <p:spPr>
          <a:xfrm>
            <a:off x="7870052" y="1136777"/>
            <a:ext cx="2143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reads</a:t>
            </a:r>
            <a:r>
              <a:rPr lang="zh-CN" altLang="en-US" dirty="0"/>
              <a:t>：</a:t>
            </a:r>
            <a:r>
              <a:rPr lang="en-US" altLang="zh-CN" dirty="0"/>
              <a:t>31816856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9AE8AF7-A37A-40C2-908F-8007F84158BE}"/>
              </a:ext>
            </a:extLst>
          </p:cNvPr>
          <p:cNvSpPr txBox="1"/>
          <p:nvPr/>
        </p:nvSpPr>
        <p:spPr>
          <a:xfrm>
            <a:off x="7933897" y="3673353"/>
            <a:ext cx="2179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reads</a:t>
            </a:r>
            <a:r>
              <a:rPr lang="zh-CN" altLang="en-US" dirty="0"/>
              <a:t>：</a:t>
            </a:r>
            <a:r>
              <a:rPr lang="en-US" altLang="zh-CN" dirty="0"/>
              <a:t>48404013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501531F-E4B4-4E0F-9152-27930A45CA50}"/>
              </a:ext>
            </a:extLst>
          </p:cNvPr>
          <p:cNvSpPr txBox="1"/>
          <p:nvPr/>
        </p:nvSpPr>
        <p:spPr>
          <a:xfrm>
            <a:off x="2942947" y="3673353"/>
            <a:ext cx="1913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reads</a:t>
            </a:r>
            <a:r>
              <a:rPr lang="zh-CN" altLang="en-US" dirty="0"/>
              <a:t>：</a:t>
            </a:r>
            <a:r>
              <a:rPr lang="en-US" altLang="zh-CN" dirty="0"/>
              <a:t>35448945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FF91F94D-039D-4A99-AA31-CA374325F498}"/>
              </a:ext>
            </a:extLst>
          </p:cNvPr>
          <p:cNvSpPr txBox="1"/>
          <p:nvPr/>
        </p:nvSpPr>
        <p:spPr>
          <a:xfrm>
            <a:off x="0" y="0"/>
            <a:ext cx="19442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nucleoATAC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170542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889FBC-8471-42DC-AC88-6A1A8ADC07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总结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25C8092-4DAF-4634-925F-61D4723241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在</a:t>
            </a:r>
            <a:r>
              <a:rPr lang="en-US" altLang="zh-CN" dirty="0"/>
              <a:t>TSS</a:t>
            </a:r>
            <a:r>
              <a:rPr lang="zh-CN" altLang="en-US" dirty="0"/>
              <a:t>附近，</a:t>
            </a:r>
            <a:r>
              <a:rPr lang="en-US" altLang="zh-CN" dirty="0"/>
              <a:t>nucleoATAC</a:t>
            </a:r>
            <a:r>
              <a:rPr lang="zh-CN" altLang="en-US" dirty="0"/>
              <a:t>能够一定程度上识别核小体定位，但是一般只能够鉴别</a:t>
            </a:r>
            <a:r>
              <a:rPr lang="en-US" altLang="zh-CN" dirty="0"/>
              <a:t>TSS</a:t>
            </a:r>
            <a:r>
              <a:rPr lang="zh-CN" altLang="en-US" dirty="0"/>
              <a:t>两侧的核小体定位。</a:t>
            </a:r>
            <a:endParaRPr lang="en-US" altLang="zh-CN" dirty="0"/>
          </a:p>
          <a:p>
            <a:r>
              <a:rPr lang="zh-CN" altLang="en-US" dirty="0"/>
              <a:t>对于偏离</a:t>
            </a:r>
            <a:r>
              <a:rPr lang="en-US" altLang="zh-CN" dirty="0"/>
              <a:t>TSS</a:t>
            </a:r>
            <a:r>
              <a:rPr lang="zh-CN" altLang="en-US" dirty="0"/>
              <a:t>的核小体定位，</a:t>
            </a:r>
            <a:r>
              <a:rPr lang="en-US" altLang="zh-CN" dirty="0"/>
              <a:t>nucleoATAC</a:t>
            </a:r>
            <a:r>
              <a:rPr lang="zh-CN" altLang="en-US" dirty="0"/>
              <a:t>表现没有传统的</a:t>
            </a:r>
            <a:r>
              <a:rPr lang="en-US" altLang="zh-CN" dirty="0"/>
              <a:t>MNase-seq</a:t>
            </a:r>
            <a:r>
              <a:rPr lang="zh-CN" altLang="en-US" dirty="0"/>
              <a:t>数据分析流程靠谱，信号过于杂乱。</a:t>
            </a:r>
            <a:endParaRPr lang="en-US" altLang="zh-CN" dirty="0"/>
          </a:p>
          <a:p>
            <a:r>
              <a:rPr lang="en-US" altLang="zh-CN" dirty="0"/>
              <a:t>nucleoATAC</a:t>
            </a:r>
            <a:r>
              <a:rPr lang="zh-CN" altLang="en-US" dirty="0"/>
              <a:t>分析的</a:t>
            </a:r>
            <a:r>
              <a:rPr lang="en-US" altLang="zh-CN" dirty="0"/>
              <a:t>ATAC-seq</a:t>
            </a:r>
            <a:r>
              <a:rPr lang="zh-CN" altLang="en-US" dirty="0"/>
              <a:t>数据能够一定程度上表现核小体的</a:t>
            </a:r>
            <a:r>
              <a:rPr lang="en-US" altLang="zh-CN" dirty="0"/>
              <a:t>occupancy</a:t>
            </a:r>
            <a:r>
              <a:rPr lang="zh-CN" altLang="en-US" dirty="0"/>
              <a:t>，但是不能替代</a:t>
            </a:r>
            <a:r>
              <a:rPr lang="en-US" altLang="zh-CN" dirty="0"/>
              <a:t>MNase-seq</a:t>
            </a:r>
            <a:r>
              <a:rPr lang="zh-CN" altLang="en-US" dirty="0"/>
              <a:t>数据分析流程去鉴定基因组上核小体的</a:t>
            </a:r>
            <a:r>
              <a:rPr lang="en-US" altLang="zh-CN" dirty="0"/>
              <a:t>positioning</a:t>
            </a:r>
            <a:r>
              <a:rPr lang="zh-CN" altLang="en-US" dirty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9679531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B5F7E-1DAC-4622-BB42-D38E9370BD9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Nucleosome profile nearby the G4 peak summits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92FE81-F954-4DA9-B205-C91A99992F3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ATAC-seq </a:t>
            </a:r>
            <a:r>
              <a:rPr lang="en-US" altLang="zh-CN"/>
              <a:t>from GSE92871</a:t>
            </a:r>
          </a:p>
          <a:p>
            <a:r>
              <a:rPr lang="en-US" altLang="zh-CN"/>
              <a:t>G4 </a:t>
            </a:r>
            <a:r>
              <a:rPr lang="en-US" altLang="zh-CN" dirty="0" err="1"/>
              <a:t>ChIP</a:t>
            </a:r>
            <a:r>
              <a:rPr lang="en-US" altLang="zh-CN" dirty="0"/>
              <a:t>-seq from GSE107695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653027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AD3E665-D24A-4D8C-87DA-784C500422D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81" r="6744"/>
          <a:stretch/>
        </p:blipFill>
        <p:spPr>
          <a:xfrm>
            <a:off x="0" y="-1"/>
            <a:ext cx="4055632" cy="238145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71047DD-0402-4468-B0B2-AAF8000608F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9" r="6893"/>
          <a:stretch/>
        </p:blipFill>
        <p:spPr>
          <a:xfrm>
            <a:off x="3958814" y="0"/>
            <a:ext cx="4177558" cy="243683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97F3865-5A0F-4C08-9B7F-2733CE5959C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3" r="5909"/>
          <a:stretch/>
        </p:blipFill>
        <p:spPr>
          <a:xfrm>
            <a:off x="8014446" y="0"/>
            <a:ext cx="4177559" cy="243683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BF06B20-3CDA-46E8-AF7C-A00D2DA8D8E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1" r="6592"/>
          <a:stretch/>
        </p:blipFill>
        <p:spPr>
          <a:xfrm>
            <a:off x="17921" y="2492216"/>
            <a:ext cx="4082616" cy="238145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0DC98071-D880-4EA2-A5F6-2ACF25599BD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" r="6363"/>
          <a:stretch/>
        </p:blipFill>
        <p:spPr>
          <a:xfrm>
            <a:off x="3958810" y="2436835"/>
            <a:ext cx="4195482" cy="2436833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AE078886-0F11-4F76-BC0A-3B2A252BE1B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79" r="6364"/>
          <a:stretch/>
        </p:blipFill>
        <p:spPr>
          <a:xfrm>
            <a:off x="8014441" y="2436834"/>
            <a:ext cx="4177559" cy="2436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5151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01744A-5669-4621-AEF0-4C85238271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58485"/>
            <a:ext cx="9144000" cy="3029505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Nucleosome occupancy on G4 peak summits from ATAC-seq &amp; MNase-seq data</a:t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A485664-30DE-4C1A-B67B-8D4E0743FAE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绘制</a:t>
            </a:r>
            <a:r>
              <a:rPr lang="en-US" altLang="zh-CN" dirty="0"/>
              <a:t>G4 peak summits</a:t>
            </a:r>
            <a:r>
              <a:rPr lang="zh-CN" altLang="en-US" dirty="0"/>
              <a:t>附近的</a:t>
            </a:r>
            <a:r>
              <a:rPr lang="en-US" altLang="zh-CN" dirty="0" err="1"/>
              <a:t>nucleoATAC</a:t>
            </a:r>
            <a:r>
              <a:rPr lang="zh-CN" altLang="en-US" dirty="0"/>
              <a:t>推断的核小体</a:t>
            </a:r>
            <a:r>
              <a:rPr lang="en-US" altLang="zh-CN" dirty="0"/>
              <a:t>occupancy</a:t>
            </a:r>
            <a:r>
              <a:rPr lang="zh-CN" altLang="en-US" dirty="0"/>
              <a:t>并且比较</a:t>
            </a:r>
            <a:r>
              <a:rPr lang="en-US" altLang="zh-CN" dirty="0"/>
              <a:t>G4 peak summits</a:t>
            </a:r>
            <a:r>
              <a:rPr lang="zh-CN" altLang="en-US" dirty="0"/>
              <a:t>位点上</a:t>
            </a:r>
            <a:r>
              <a:rPr lang="en-US" altLang="zh-CN" dirty="0" err="1"/>
              <a:t>nucleoATAC</a:t>
            </a:r>
            <a:r>
              <a:rPr lang="zh-CN" altLang="en-US" dirty="0"/>
              <a:t>与</a:t>
            </a:r>
            <a:r>
              <a:rPr lang="en-US" altLang="zh-CN" dirty="0"/>
              <a:t>MNase-seq</a:t>
            </a:r>
            <a:r>
              <a:rPr lang="zh-CN" altLang="en-US" dirty="0"/>
              <a:t>的信号相关性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258829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23DBE6FD-3A00-467A-B556-5E5EB1B99278}"/>
              </a:ext>
            </a:extLst>
          </p:cNvPr>
          <p:cNvGrpSpPr/>
          <p:nvPr/>
        </p:nvGrpSpPr>
        <p:grpSpPr>
          <a:xfrm>
            <a:off x="2477344" y="252713"/>
            <a:ext cx="6424927" cy="6605287"/>
            <a:chOff x="5468900" y="126356"/>
            <a:chExt cx="6424927" cy="6605287"/>
          </a:xfrm>
        </p:grpSpPr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F885CFC6-8F57-4410-B08B-FE0F70EA467F}"/>
                </a:ext>
              </a:extLst>
            </p:cNvPr>
            <p:cNvGrpSpPr/>
            <p:nvPr/>
          </p:nvGrpSpPr>
          <p:grpSpPr>
            <a:xfrm>
              <a:off x="5468900" y="126356"/>
              <a:ext cx="6424927" cy="6605287"/>
              <a:chOff x="5441438" y="-188675"/>
              <a:chExt cx="6424927" cy="6605287"/>
            </a:xfrm>
          </p:grpSpPr>
          <p:grpSp>
            <p:nvGrpSpPr>
              <p:cNvPr id="5" name="组合 4">
                <a:extLst>
                  <a:ext uri="{FF2B5EF4-FFF2-40B4-BE49-F238E27FC236}">
                    <a16:creationId xmlns:a16="http://schemas.microsoft.com/office/drawing/2014/main" id="{F4F231DE-6EFC-4A3F-9370-1B1358EF0DB5}"/>
                  </a:ext>
                </a:extLst>
              </p:cNvPr>
              <p:cNvGrpSpPr/>
              <p:nvPr/>
            </p:nvGrpSpPr>
            <p:grpSpPr>
              <a:xfrm>
                <a:off x="5441438" y="915019"/>
                <a:ext cx="2697660" cy="3101049"/>
                <a:chOff x="5683026" y="474039"/>
                <a:chExt cx="2697660" cy="3101049"/>
              </a:xfrm>
            </p:grpSpPr>
            <p:cxnSp>
              <p:nvCxnSpPr>
                <p:cNvPr id="131" name="直接连接符 130">
                  <a:extLst>
                    <a:ext uri="{FF2B5EF4-FFF2-40B4-BE49-F238E27FC236}">
                      <a16:creationId xmlns:a16="http://schemas.microsoft.com/office/drawing/2014/main" id="{2EB3367A-A8E0-4694-91D4-A9BED107B94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942668" y="474039"/>
                  <a:ext cx="446486" cy="240438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32" name="组合 131">
                  <a:extLst>
                    <a:ext uri="{FF2B5EF4-FFF2-40B4-BE49-F238E27FC236}">
                      <a16:creationId xmlns:a16="http://schemas.microsoft.com/office/drawing/2014/main" id="{98B62650-62E6-4BB5-AC87-7104AF110549}"/>
                    </a:ext>
                  </a:extLst>
                </p:cNvPr>
                <p:cNvGrpSpPr/>
                <p:nvPr/>
              </p:nvGrpSpPr>
              <p:grpSpPr>
                <a:xfrm>
                  <a:off x="5683026" y="491962"/>
                  <a:ext cx="2697660" cy="3083126"/>
                  <a:chOff x="5683026" y="491962"/>
                  <a:chExt cx="2697660" cy="3083126"/>
                </a:xfrm>
              </p:grpSpPr>
              <p:grpSp>
                <p:nvGrpSpPr>
                  <p:cNvPr id="133" name="组合 132">
                    <a:extLst>
                      <a:ext uri="{FF2B5EF4-FFF2-40B4-BE49-F238E27FC236}">
                        <a16:creationId xmlns:a16="http://schemas.microsoft.com/office/drawing/2014/main" id="{F16D0725-BCB6-4B60-9302-47389CB1D9EC}"/>
                      </a:ext>
                    </a:extLst>
                  </p:cNvPr>
                  <p:cNvGrpSpPr/>
                  <p:nvPr/>
                </p:nvGrpSpPr>
                <p:grpSpPr>
                  <a:xfrm>
                    <a:off x="5683026" y="604170"/>
                    <a:ext cx="2697660" cy="2970918"/>
                    <a:chOff x="5683026" y="604170"/>
                    <a:chExt cx="2697660" cy="2970918"/>
                  </a:xfrm>
                </p:grpSpPr>
                <p:grpSp>
                  <p:nvGrpSpPr>
                    <p:cNvPr id="137" name="组合 136">
                      <a:extLst>
                        <a:ext uri="{FF2B5EF4-FFF2-40B4-BE49-F238E27FC236}">
                          <a16:creationId xmlns:a16="http://schemas.microsoft.com/office/drawing/2014/main" id="{A4D42C2E-D4FF-46CC-A175-042B65C1855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683026" y="1388725"/>
                      <a:ext cx="2697660" cy="2186363"/>
                      <a:chOff x="5683026" y="1388725"/>
                      <a:chExt cx="2697660" cy="2186363"/>
                    </a:xfrm>
                  </p:grpSpPr>
                  <p:grpSp>
                    <p:nvGrpSpPr>
                      <p:cNvPr id="141" name="组合 140">
                        <a:extLst>
                          <a:ext uri="{FF2B5EF4-FFF2-40B4-BE49-F238E27FC236}">
                            <a16:creationId xmlns:a16="http://schemas.microsoft.com/office/drawing/2014/main" id="{5F7FFD45-B6AB-4F5B-8468-DC618AAF6E0D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5683026" y="1388725"/>
                        <a:ext cx="2697660" cy="2186363"/>
                        <a:chOff x="5859881" y="734259"/>
                        <a:chExt cx="2697660" cy="2186363"/>
                      </a:xfrm>
                    </p:grpSpPr>
                    <p:sp>
                      <p:nvSpPr>
                        <p:cNvPr id="143" name="文本框 142">
                          <a:extLst>
                            <a:ext uri="{FF2B5EF4-FFF2-40B4-BE49-F238E27FC236}">
                              <a16:creationId xmlns:a16="http://schemas.microsoft.com/office/drawing/2014/main" id="{482C867D-DE44-4A51-BDDB-B1745EEB35CD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6415690" y="2025909"/>
                          <a:ext cx="355600" cy="3693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US" altLang="zh-CN" dirty="0"/>
                            <a:t>N</a:t>
                          </a:r>
                          <a:endParaRPr lang="zh-CN" altLang="en-US" dirty="0"/>
                        </a:p>
                      </p:txBody>
                    </p:sp>
                    <p:cxnSp>
                      <p:nvCxnSpPr>
                        <p:cNvPr id="144" name="直接连接符 143">
                          <a:extLst>
                            <a:ext uri="{FF2B5EF4-FFF2-40B4-BE49-F238E27FC236}">
                              <a16:creationId xmlns:a16="http://schemas.microsoft.com/office/drawing/2014/main" id="{BA0A9AA1-5EE2-402E-83F5-F376FCC10A33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H="1">
                          <a:off x="6096000" y="2225696"/>
                          <a:ext cx="406402" cy="0"/>
                        </a:xfrm>
                        <a:prstGeom prst="line">
                          <a:avLst/>
                        </a:prstGeom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grpSp>
                      <p:nvGrpSpPr>
                        <p:cNvPr id="145" name="组合 144">
                          <a:extLst>
                            <a:ext uri="{FF2B5EF4-FFF2-40B4-BE49-F238E27FC236}">
                              <a16:creationId xmlns:a16="http://schemas.microsoft.com/office/drawing/2014/main" id="{3A808666-663A-4E58-968B-4A5B858B172B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7494466" y="1868632"/>
                          <a:ext cx="569310" cy="625275"/>
                          <a:chOff x="6648670" y="2295347"/>
                          <a:chExt cx="569310" cy="625275"/>
                        </a:xfrm>
                      </p:grpSpPr>
                      <p:cxnSp>
                        <p:nvCxnSpPr>
                          <p:cNvPr id="167" name="直接连接符 166">
                            <a:extLst>
                              <a:ext uri="{FF2B5EF4-FFF2-40B4-BE49-F238E27FC236}">
                                <a16:creationId xmlns:a16="http://schemas.microsoft.com/office/drawing/2014/main" id="{33FDCD9E-EC8C-4A02-A204-B4B4C9B2BDC0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>
                            <a:off x="6648670" y="2295347"/>
                            <a:ext cx="252613" cy="359068"/>
                          </a:xfrm>
                          <a:prstGeom prst="line">
                            <a:avLst/>
                          </a:prstGeom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sp>
                        <p:nvSpPr>
                          <p:cNvPr id="168" name="文本框 167">
                            <a:extLst>
                              <a:ext uri="{FF2B5EF4-FFF2-40B4-BE49-F238E27FC236}">
                                <a16:creationId xmlns:a16="http://schemas.microsoft.com/office/drawing/2014/main" id="{BB866B12-C6E6-4E0D-8783-F9616E747433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6862380" y="2551290"/>
                            <a:ext cx="355600" cy="36933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0">
                            <a:spAutoFit/>
                          </a:bodyPr>
                          <a:lstStyle/>
                          <a:p>
                            <a:r>
                              <a:rPr lang="en-US" altLang="zh-CN" dirty="0"/>
                              <a:t>H</a:t>
                            </a:r>
                            <a:endParaRPr lang="zh-CN" altLang="en-US" dirty="0"/>
                          </a:p>
                        </p:txBody>
                      </p:sp>
                    </p:grpSp>
                    <p:grpSp>
                      <p:nvGrpSpPr>
                        <p:cNvPr id="146" name="组合 145">
                          <a:extLst>
                            <a:ext uri="{FF2B5EF4-FFF2-40B4-BE49-F238E27FC236}">
                              <a16:creationId xmlns:a16="http://schemas.microsoft.com/office/drawing/2014/main" id="{60692ED2-76E1-4969-B8BB-8BEA6D385719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5859881" y="734259"/>
                          <a:ext cx="2697660" cy="2186363"/>
                          <a:chOff x="5859881" y="734259"/>
                          <a:chExt cx="2697660" cy="2186363"/>
                        </a:xfrm>
                      </p:grpSpPr>
                      <p:grpSp>
                        <p:nvGrpSpPr>
                          <p:cNvPr id="147" name="组合 146">
                            <a:extLst>
                              <a:ext uri="{FF2B5EF4-FFF2-40B4-BE49-F238E27FC236}">
                                <a16:creationId xmlns:a16="http://schemas.microsoft.com/office/drawing/2014/main" id="{C62701F8-C57C-4AF6-9916-80F51F197B11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5859881" y="734259"/>
                            <a:ext cx="1942155" cy="2186363"/>
                            <a:chOff x="5859881" y="734259"/>
                            <a:chExt cx="1942155" cy="2186363"/>
                          </a:xfrm>
                        </p:grpSpPr>
                        <p:cxnSp>
                          <p:nvCxnSpPr>
                            <p:cNvPr id="150" name="直接连接符 149">
                              <a:extLst>
                                <a:ext uri="{FF2B5EF4-FFF2-40B4-BE49-F238E27FC236}">
                                  <a16:creationId xmlns:a16="http://schemas.microsoft.com/office/drawing/2014/main" id="{CBA0FB75-B0CA-4D9D-81B6-7513D97CF77E}"/>
                                </a:ext>
                              </a:extLst>
                            </p:cNvPr>
                            <p:cNvCxnSpPr/>
                            <p:nvPr/>
                          </p:nvCxnSpPr>
                          <p:spPr>
                            <a:xfrm flipH="1">
                              <a:off x="6671733" y="1766735"/>
                              <a:ext cx="232979" cy="369332"/>
                            </a:xfrm>
                            <a:prstGeom prst="line">
                              <a:avLst/>
                            </a:prstGeom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sp>
                          <p:nvSpPr>
                            <p:cNvPr id="151" name="文本框 150">
                              <a:extLst>
                                <a:ext uri="{FF2B5EF4-FFF2-40B4-BE49-F238E27FC236}">
                                  <a16:creationId xmlns:a16="http://schemas.microsoft.com/office/drawing/2014/main" id="{AC3D3939-E663-4818-89BC-417DB7824952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5859881" y="2041030"/>
                              <a:ext cx="355600" cy="369332"/>
                            </a:xfrm>
                            <a:prstGeom prst="rect">
                              <a:avLst/>
                            </a:prstGeom>
                            <a:noFill/>
                          </p:spPr>
                          <p:txBody>
                            <a:bodyPr wrap="square" rtlCol="0">
                              <a:spAutoFit/>
                            </a:bodyPr>
                            <a:lstStyle/>
                            <a:p>
                              <a:r>
                                <a:rPr lang="en-US" altLang="zh-CN" dirty="0"/>
                                <a:t>H</a:t>
                              </a:r>
                              <a:endParaRPr lang="zh-CN" altLang="en-US" dirty="0"/>
                            </a:p>
                          </p:txBody>
                        </p:sp>
                        <p:grpSp>
                          <p:nvGrpSpPr>
                            <p:cNvPr id="152" name="组合 151">
                              <a:extLst>
                                <a:ext uri="{FF2B5EF4-FFF2-40B4-BE49-F238E27FC236}">
                                  <a16:creationId xmlns:a16="http://schemas.microsoft.com/office/drawing/2014/main" id="{78066872-E5FB-44CD-B1AD-A6A0C48FCA07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648670" y="2295347"/>
                              <a:ext cx="569310" cy="625275"/>
                              <a:chOff x="6648670" y="2295347"/>
                              <a:chExt cx="569310" cy="625275"/>
                            </a:xfrm>
                          </p:grpSpPr>
                          <p:cxnSp>
                            <p:nvCxnSpPr>
                              <p:cNvPr id="165" name="直接连接符 164">
                                <a:extLst>
                                  <a:ext uri="{FF2B5EF4-FFF2-40B4-BE49-F238E27FC236}">
                                    <a16:creationId xmlns:a16="http://schemas.microsoft.com/office/drawing/2014/main" id="{84149229-ABA1-4D15-B35A-08419ED4E856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>
                                <a:off x="6648670" y="2295347"/>
                                <a:ext cx="252613" cy="359068"/>
                              </a:xfrm>
                              <a:prstGeom prst="line">
                                <a:avLst/>
                              </a:prstGeom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sp>
                            <p:nvSpPr>
                              <p:cNvPr id="166" name="文本框 165">
                                <a:extLst>
                                  <a:ext uri="{FF2B5EF4-FFF2-40B4-BE49-F238E27FC236}">
                                    <a16:creationId xmlns:a16="http://schemas.microsoft.com/office/drawing/2014/main" id="{E3B14006-FB39-4C88-93C4-97276BB0C644}"/>
                                  </a:ext>
                                </a:extLst>
                              </p:cNvPr>
                              <p:cNvSpPr txBox="1"/>
                              <p:nvPr/>
                            </p:nvSpPr>
                            <p:spPr>
                              <a:xfrm>
                                <a:off x="6862380" y="2551290"/>
                                <a:ext cx="355600" cy="369332"/>
                              </a:xfrm>
                              <a:prstGeom prst="rect">
                                <a:avLst/>
                              </a:prstGeom>
                              <a:noFill/>
                            </p:spPr>
                            <p:txBody>
                              <a:bodyPr wrap="square" rtlCol="0">
                                <a:spAutoFit/>
                              </a:bodyPr>
                              <a:lstStyle/>
                              <a:p>
                                <a:r>
                                  <a:rPr lang="en-US" altLang="zh-CN" dirty="0"/>
                                  <a:t>H</a:t>
                                </a:r>
                                <a:endParaRPr lang="zh-CN" altLang="en-US" dirty="0"/>
                              </a:p>
                            </p:txBody>
                          </p:sp>
                        </p:grpSp>
                        <p:cxnSp>
                          <p:nvCxnSpPr>
                            <p:cNvPr id="153" name="直接连接符 152">
                              <a:extLst>
                                <a:ext uri="{FF2B5EF4-FFF2-40B4-BE49-F238E27FC236}">
                                  <a16:creationId xmlns:a16="http://schemas.microsoft.com/office/drawing/2014/main" id="{6E99D998-2795-41C1-8C7A-5B33ABF50DB5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>
                              <a:off x="6788222" y="1311301"/>
                              <a:ext cx="217252" cy="396000"/>
                            </a:xfrm>
                            <a:prstGeom prst="line">
                              <a:avLst/>
                            </a:prstGeom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grpSp>
                          <p:nvGrpSpPr>
                            <p:cNvPr id="154" name="组合 153">
                              <a:extLst>
                                <a:ext uri="{FF2B5EF4-FFF2-40B4-BE49-F238E27FC236}">
                                  <a16:creationId xmlns:a16="http://schemas.microsoft.com/office/drawing/2014/main" id="{D61D1C00-00B7-4F3B-BDB0-77CDD8EE54A2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502400" y="734259"/>
                              <a:ext cx="1299636" cy="1406788"/>
                              <a:chOff x="6502400" y="734259"/>
                              <a:chExt cx="1299636" cy="1406788"/>
                            </a:xfrm>
                          </p:grpSpPr>
                          <p:grpSp>
                            <p:nvGrpSpPr>
                              <p:cNvPr id="155" name="组合 154">
                                <a:extLst>
                                  <a:ext uri="{FF2B5EF4-FFF2-40B4-BE49-F238E27FC236}">
                                    <a16:creationId xmlns:a16="http://schemas.microsoft.com/office/drawing/2014/main" id="{1A89DC40-FF48-4FAB-9E2F-315CBD427FB5}"/>
                                  </a:ext>
                                </a:extLst>
                              </p:cNvPr>
                              <p:cNvGrpSpPr/>
                              <p:nvPr/>
                            </p:nvGrpSpPr>
                            <p:grpSpPr>
                              <a:xfrm>
                                <a:off x="6502400" y="1052129"/>
                                <a:ext cx="1299636" cy="1088918"/>
                                <a:chOff x="6997700" y="1091458"/>
                                <a:chExt cx="859368" cy="703486"/>
                              </a:xfrm>
                            </p:grpSpPr>
                            <p:sp>
                              <p:nvSpPr>
                                <p:cNvPr id="161" name="文本框 160">
                                  <a:extLst>
                                    <a:ext uri="{FF2B5EF4-FFF2-40B4-BE49-F238E27FC236}">
                                      <a16:creationId xmlns:a16="http://schemas.microsoft.com/office/drawing/2014/main" id="{79E0C90C-68D6-494D-87D2-99C7FDA8B342}"/>
                                    </a:ext>
                                  </a:extLst>
                                </p:cNvPr>
                                <p:cNvSpPr txBox="1"/>
                                <p:nvPr/>
                              </p:nvSpPr>
                              <p:spPr>
                                <a:xfrm>
                                  <a:off x="7501468" y="1425612"/>
                                  <a:ext cx="355600" cy="369332"/>
                                </a:xfrm>
                                <a:prstGeom prst="rect">
                                  <a:avLst/>
                                </a:prstGeom>
                                <a:noFill/>
                              </p:spPr>
                              <p:txBody>
                                <a:bodyPr wrap="square" rtlCol="0">
                                  <a:spAutoFit/>
                                </a:bodyPr>
                                <a:lstStyle/>
                                <a:p>
                                  <a:r>
                                    <a:rPr lang="en-US" altLang="zh-CN" dirty="0"/>
                                    <a:t>N</a:t>
                                  </a:r>
                                  <a:endParaRPr lang="zh-CN" altLang="en-US" dirty="0"/>
                                </a:p>
                              </p:txBody>
                            </p:sp>
                            <p:cxnSp>
                              <p:nvCxnSpPr>
                                <p:cNvPr id="162" name="直接连接符 161">
                                  <a:extLst>
                                    <a:ext uri="{FF2B5EF4-FFF2-40B4-BE49-F238E27FC236}">
                                      <a16:creationId xmlns:a16="http://schemas.microsoft.com/office/drawing/2014/main" id="{CCB7C867-F564-4A13-8B2D-034969430284}"/>
                                    </a:ext>
                                  </a:extLst>
                                </p:cNvPr>
                                <p:cNvCxnSpPr>
                                  <a:cxnSpLocks/>
                                </p:cNvCxnSpPr>
                                <p:nvPr/>
                              </p:nvCxnSpPr>
                              <p:spPr>
                                <a:xfrm flipH="1">
                                  <a:off x="7263724" y="1553124"/>
                                  <a:ext cx="296335" cy="0"/>
                                </a:xfrm>
                                <a:prstGeom prst="line">
                                  <a:avLst/>
                                </a:prstGeom>
                              </p:spPr>
                              <p:style>
                                <a:lnRef idx="1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  <p:cxnSp>
                              <p:nvCxnSpPr>
                                <p:cNvPr id="163" name="直接连接符 162">
                                  <a:extLst>
                                    <a:ext uri="{FF2B5EF4-FFF2-40B4-BE49-F238E27FC236}">
                                      <a16:creationId xmlns:a16="http://schemas.microsoft.com/office/drawing/2014/main" id="{4C9A58A8-CE8E-4FBE-A25E-9514FBED87C4}"/>
                                    </a:ext>
                                  </a:extLst>
                                </p:cNvPr>
                                <p:cNvCxnSpPr>
                                  <a:cxnSpLocks/>
                                </p:cNvCxnSpPr>
                                <p:nvPr/>
                              </p:nvCxnSpPr>
                              <p:spPr>
                                <a:xfrm flipH="1" flipV="1">
                                  <a:off x="7109669" y="1258895"/>
                                  <a:ext cx="154056" cy="294228"/>
                                </a:xfrm>
                                <a:prstGeom prst="line">
                                  <a:avLst/>
                                </a:prstGeom>
                              </p:spPr>
                              <p:style>
                                <a:lnRef idx="1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  <p:sp>
                              <p:nvSpPr>
                                <p:cNvPr id="164" name="文本框 163">
                                  <a:extLst>
                                    <a:ext uri="{FF2B5EF4-FFF2-40B4-BE49-F238E27FC236}">
                                      <a16:creationId xmlns:a16="http://schemas.microsoft.com/office/drawing/2014/main" id="{E124EE46-2A0B-442F-86EF-E6FA0E6E4D4E}"/>
                                    </a:ext>
                                  </a:extLst>
                                </p:cNvPr>
                                <p:cNvSpPr txBox="1"/>
                                <p:nvPr/>
                              </p:nvSpPr>
                              <p:spPr>
                                <a:xfrm>
                                  <a:off x="6997700" y="1091458"/>
                                  <a:ext cx="355600" cy="369332"/>
                                </a:xfrm>
                                <a:prstGeom prst="rect">
                                  <a:avLst/>
                                </a:prstGeom>
                                <a:noFill/>
                              </p:spPr>
                              <p:txBody>
                                <a:bodyPr wrap="square" rtlCol="0">
                                  <a:spAutoFit/>
                                </a:bodyPr>
                                <a:lstStyle/>
                                <a:p>
                                  <a:r>
                                    <a:rPr lang="en-US" altLang="zh-CN" dirty="0"/>
                                    <a:t>N</a:t>
                                  </a:r>
                                  <a:endParaRPr lang="zh-CN" altLang="en-US" dirty="0"/>
                                </a:p>
                              </p:txBody>
                            </p:sp>
                          </p:grpSp>
                          <p:cxnSp>
                            <p:nvCxnSpPr>
                              <p:cNvPr id="156" name="直接连接符 155">
                                <a:extLst>
                                  <a:ext uri="{FF2B5EF4-FFF2-40B4-BE49-F238E27FC236}">
                                    <a16:creationId xmlns:a16="http://schemas.microsoft.com/office/drawing/2014/main" id="{9CA3D606-8C9C-41B9-A8BE-6605DAB3CB80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 flipV="1">
                                <a:off x="6671733" y="741913"/>
                                <a:ext cx="225115" cy="396485"/>
                              </a:xfrm>
                              <a:prstGeom prst="line">
                                <a:avLst/>
                              </a:prstGeom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cxnSp>
                            <p:nvCxnSpPr>
                              <p:cNvPr id="157" name="直接连接符 156">
                                <a:extLst>
                                  <a:ext uri="{FF2B5EF4-FFF2-40B4-BE49-F238E27FC236}">
                                    <a16:creationId xmlns:a16="http://schemas.microsoft.com/office/drawing/2014/main" id="{6AE19E48-43A3-491A-85C2-834FD8EC0CDE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 flipV="1">
                                <a:off x="7494466" y="1233506"/>
                                <a:ext cx="252613" cy="451273"/>
                              </a:xfrm>
                              <a:prstGeom prst="line">
                                <a:avLst/>
                              </a:prstGeom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cxnSp>
                            <p:nvCxnSpPr>
                              <p:cNvPr id="158" name="直接连接符 157">
                                <a:extLst>
                                  <a:ext uri="{FF2B5EF4-FFF2-40B4-BE49-F238E27FC236}">
                                    <a16:creationId xmlns:a16="http://schemas.microsoft.com/office/drawing/2014/main" id="{059B90CF-46D4-4623-A10F-796A8ADFA8AC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>
                                <a:off x="6896848" y="734259"/>
                                <a:ext cx="597618" cy="7652"/>
                              </a:xfrm>
                              <a:prstGeom prst="line">
                                <a:avLst/>
                              </a:prstGeom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cxnSp>
                            <p:nvCxnSpPr>
                              <p:cNvPr id="159" name="直接连接符 158">
                                <a:extLst>
                                  <a:ext uri="{FF2B5EF4-FFF2-40B4-BE49-F238E27FC236}">
                                    <a16:creationId xmlns:a16="http://schemas.microsoft.com/office/drawing/2014/main" id="{835D13E2-A62E-44B2-A6C6-46A79C9D12F9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 flipH="1" flipV="1">
                                <a:off x="7494466" y="759591"/>
                                <a:ext cx="252616" cy="499557"/>
                              </a:xfrm>
                              <a:prstGeom prst="line">
                                <a:avLst/>
                              </a:prstGeom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cxnSp>
                            <p:nvCxnSpPr>
                              <p:cNvPr id="160" name="直接连接符 159">
                                <a:extLst>
                                  <a:ext uri="{FF2B5EF4-FFF2-40B4-BE49-F238E27FC236}">
                                    <a16:creationId xmlns:a16="http://schemas.microsoft.com/office/drawing/2014/main" id="{A1CCA883-BF5B-4C19-B78B-62FC9DFD6D24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>
                                <a:off x="6944506" y="806324"/>
                                <a:ext cx="454286" cy="0"/>
                              </a:xfrm>
                              <a:prstGeom prst="line">
                                <a:avLst/>
                              </a:prstGeom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</p:grpSp>
                      </p:grpSp>
                      <p:cxnSp>
                        <p:nvCxnSpPr>
                          <p:cNvPr id="148" name="直接连接符 147">
                            <a:extLst>
                              <a:ext uri="{FF2B5EF4-FFF2-40B4-BE49-F238E27FC236}">
                                <a16:creationId xmlns:a16="http://schemas.microsoft.com/office/drawing/2014/main" id="{E411B0CF-14F1-45DF-84C0-DC407AD2FB28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>
                            <a:off x="7747079" y="1245266"/>
                            <a:ext cx="550487" cy="13069"/>
                          </a:xfrm>
                          <a:prstGeom prst="line">
                            <a:avLst/>
                          </a:prstGeom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sp>
                        <p:nvSpPr>
                          <p:cNvPr id="149" name="文本框 148">
                            <a:extLst>
                              <a:ext uri="{FF2B5EF4-FFF2-40B4-BE49-F238E27FC236}">
                                <a16:creationId xmlns:a16="http://schemas.microsoft.com/office/drawing/2014/main" id="{B3E554A6-D268-4268-9309-1640C0DFDCA4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8201941" y="1073669"/>
                            <a:ext cx="355600" cy="36933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0">
                            <a:spAutoFit/>
                          </a:bodyPr>
                          <a:lstStyle/>
                          <a:p>
                            <a:r>
                              <a:rPr lang="en-US" altLang="zh-CN" dirty="0"/>
                              <a:t>O</a:t>
                            </a:r>
                            <a:endParaRPr lang="zh-CN" altLang="en-US" dirty="0"/>
                          </a:p>
                        </p:txBody>
                      </p:sp>
                    </p:grpSp>
                  </p:grpSp>
                  <p:cxnSp>
                    <p:nvCxnSpPr>
                      <p:cNvPr id="142" name="直接连接符 141">
                        <a:extLst>
                          <a:ext uri="{FF2B5EF4-FFF2-40B4-BE49-F238E27FC236}">
                            <a16:creationId xmlns:a16="http://schemas.microsoft.com/office/drawing/2014/main" id="{25278DDF-2899-4A26-8810-C123F7BB000D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7612999" y="1824757"/>
                        <a:ext cx="454286" cy="0"/>
                      </a:xfrm>
                      <a:prstGeom prst="line">
                        <a:avLst/>
                      </a:pr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cxnSp>
                  <p:nvCxnSpPr>
                    <p:cNvPr id="138" name="直接连接符 137">
                      <a:extLst>
                        <a:ext uri="{FF2B5EF4-FFF2-40B4-BE49-F238E27FC236}">
                          <a16:creationId xmlns:a16="http://schemas.microsoft.com/office/drawing/2014/main" id="{7D0F1001-572A-42C3-9365-E936F21AD43E}"/>
                        </a:ext>
                      </a:extLst>
                    </p:cNvPr>
                    <p:cNvCxnSpPr/>
                    <p:nvPr/>
                  </p:nvCxnSpPr>
                  <p:spPr>
                    <a:xfrm flipH="1" flipV="1">
                      <a:off x="6483346" y="866271"/>
                      <a:ext cx="248178" cy="541867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39" name="直接连接符 138">
                      <a:extLst>
                        <a:ext uri="{FF2B5EF4-FFF2-40B4-BE49-F238E27FC236}">
                          <a16:creationId xmlns:a16="http://schemas.microsoft.com/office/drawing/2014/main" id="{DF3FDBD3-B63D-4481-B3A6-1BED7755AC7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7287925" y="866271"/>
                      <a:ext cx="202459" cy="565904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40" name="文本框 139">
                      <a:extLst>
                        <a:ext uri="{FF2B5EF4-FFF2-40B4-BE49-F238E27FC236}">
                          <a16:creationId xmlns:a16="http://schemas.microsoft.com/office/drawing/2014/main" id="{26ECD92E-5EC1-4B61-9F24-625D08E65B8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192324" y="604170"/>
                      <a:ext cx="575327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zh-CN" dirty="0"/>
                        <a:t>HN</a:t>
                      </a:r>
                      <a:endParaRPr lang="zh-CN" altLang="en-US" dirty="0"/>
                    </a:p>
                  </p:txBody>
                </p:sp>
              </p:grpSp>
              <p:sp>
                <p:nvSpPr>
                  <p:cNvPr id="134" name="文本框 133">
                    <a:extLst>
                      <a:ext uri="{FF2B5EF4-FFF2-40B4-BE49-F238E27FC236}">
                        <a16:creationId xmlns:a16="http://schemas.microsoft.com/office/drawing/2014/main" id="{F1B07727-7B61-4967-AB7A-28C7FD20AEA0}"/>
                      </a:ext>
                    </a:extLst>
                  </p:cNvPr>
                  <p:cNvSpPr txBox="1"/>
                  <p:nvPr/>
                </p:nvSpPr>
                <p:spPr>
                  <a:xfrm>
                    <a:off x="7287925" y="605668"/>
                    <a:ext cx="35560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dirty="0"/>
                      <a:t>N</a:t>
                    </a:r>
                    <a:endParaRPr lang="zh-CN" altLang="en-US" dirty="0"/>
                  </a:p>
                </p:txBody>
              </p:sp>
              <p:cxnSp>
                <p:nvCxnSpPr>
                  <p:cNvPr id="135" name="直接连接符 134">
                    <a:extLst>
                      <a:ext uri="{FF2B5EF4-FFF2-40B4-BE49-F238E27FC236}">
                        <a16:creationId xmlns:a16="http://schemas.microsoft.com/office/drawing/2014/main" id="{079BD0E6-46DF-44E5-845A-7144EB113CA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6540724" y="491962"/>
                    <a:ext cx="411209" cy="255006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6" name="直接连接符 135">
                    <a:extLst>
                      <a:ext uri="{FF2B5EF4-FFF2-40B4-BE49-F238E27FC236}">
                        <a16:creationId xmlns:a16="http://schemas.microsoft.com/office/drawing/2014/main" id="{B078EDD9-95DE-4F6C-8864-26347BE0BD4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951933" y="571725"/>
                    <a:ext cx="446923" cy="220835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6" name="组合 5">
                <a:extLst>
                  <a:ext uri="{FF2B5EF4-FFF2-40B4-BE49-F238E27FC236}">
                    <a16:creationId xmlns:a16="http://schemas.microsoft.com/office/drawing/2014/main" id="{2F905768-B194-48A3-82B8-C18A0B814701}"/>
                  </a:ext>
                </a:extLst>
              </p:cNvPr>
              <p:cNvGrpSpPr/>
              <p:nvPr/>
            </p:nvGrpSpPr>
            <p:grpSpPr>
              <a:xfrm rot="5400000">
                <a:off x="7863505" y="-390370"/>
                <a:ext cx="2697660" cy="3101049"/>
                <a:chOff x="5683026" y="474039"/>
                <a:chExt cx="2697660" cy="3101049"/>
              </a:xfrm>
            </p:grpSpPr>
            <p:cxnSp>
              <p:nvCxnSpPr>
                <p:cNvPr id="93" name="直接连接符 92">
                  <a:extLst>
                    <a:ext uri="{FF2B5EF4-FFF2-40B4-BE49-F238E27FC236}">
                      <a16:creationId xmlns:a16="http://schemas.microsoft.com/office/drawing/2014/main" id="{24779B27-F961-4EB3-860C-77B0B31D2CF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942668" y="474039"/>
                  <a:ext cx="446486" cy="240438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94" name="组合 93">
                  <a:extLst>
                    <a:ext uri="{FF2B5EF4-FFF2-40B4-BE49-F238E27FC236}">
                      <a16:creationId xmlns:a16="http://schemas.microsoft.com/office/drawing/2014/main" id="{99EC931F-EB5A-4185-803A-ED433874C140}"/>
                    </a:ext>
                  </a:extLst>
                </p:cNvPr>
                <p:cNvGrpSpPr/>
                <p:nvPr/>
              </p:nvGrpSpPr>
              <p:grpSpPr>
                <a:xfrm>
                  <a:off x="5683026" y="491962"/>
                  <a:ext cx="2697660" cy="3083126"/>
                  <a:chOff x="5683026" y="491962"/>
                  <a:chExt cx="2697660" cy="3083126"/>
                </a:xfrm>
              </p:grpSpPr>
              <p:grpSp>
                <p:nvGrpSpPr>
                  <p:cNvPr id="95" name="组合 94">
                    <a:extLst>
                      <a:ext uri="{FF2B5EF4-FFF2-40B4-BE49-F238E27FC236}">
                        <a16:creationId xmlns:a16="http://schemas.microsoft.com/office/drawing/2014/main" id="{C5E7605C-6D25-4C2C-A940-DC3BFEC18C13}"/>
                      </a:ext>
                    </a:extLst>
                  </p:cNvPr>
                  <p:cNvGrpSpPr/>
                  <p:nvPr/>
                </p:nvGrpSpPr>
                <p:grpSpPr>
                  <a:xfrm>
                    <a:off x="5683026" y="604170"/>
                    <a:ext cx="2697660" cy="2970918"/>
                    <a:chOff x="5683026" y="604170"/>
                    <a:chExt cx="2697660" cy="2970918"/>
                  </a:xfrm>
                </p:grpSpPr>
                <p:grpSp>
                  <p:nvGrpSpPr>
                    <p:cNvPr id="99" name="组合 98">
                      <a:extLst>
                        <a:ext uri="{FF2B5EF4-FFF2-40B4-BE49-F238E27FC236}">
                          <a16:creationId xmlns:a16="http://schemas.microsoft.com/office/drawing/2014/main" id="{62C9540C-CB57-4405-A5A0-1BF9CE24647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683026" y="1388725"/>
                      <a:ext cx="2697660" cy="2186363"/>
                      <a:chOff x="5683026" y="1388725"/>
                      <a:chExt cx="2697660" cy="2186363"/>
                    </a:xfrm>
                  </p:grpSpPr>
                  <p:grpSp>
                    <p:nvGrpSpPr>
                      <p:cNvPr id="103" name="组合 102">
                        <a:extLst>
                          <a:ext uri="{FF2B5EF4-FFF2-40B4-BE49-F238E27FC236}">
                            <a16:creationId xmlns:a16="http://schemas.microsoft.com/office/drawing/2014/main" id="{BA4A54D9-428D-48CA-BBBC-096B2F185CA4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5683026" y="1388725"/>
                        <a:ext cx="2697660" cy="2186363"/>
                        <a:chOff x="5859881" y="734259"/>
                        <a:chExt cx="2697660" cy="2186363"/>
                      </a:xfrm>
                    </p:grpSpPr>
                    <p:sp>
                      <p:nvSpPr>
                        <p:cNvPr id="105" name="文本框 104">
                          <a:extLst>
                            <a:ext uri="{FF2B5EF4-FFF2-40B4-BE49-F238E27FC236}">
                              <a16:creationId xmlns:a16="http://schemas.microsoft.com/office/drawing/2014/main" id="{6EFC5F49-DC00-4935-AE7A-F7D748E4F430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6415690" y="2025909"/>
                          <a:ext cx="355600" cy="3693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US" altLang="zh-CN" dirty="0"/>
                            <a:t>N</a:t>
                          </a:r>
                          <a:endParaRPr lang="zh-CN" altLang="en-US" dirty="0"/>
                        </a:p>
                      </p:txBody>
                    </p:sp>
                    <p:cxnSp>
                      <p:nvCxnSpPr>
                        <p:cNvPr id="106" name="直接连接符 105">
                          <a:extLst>
                            <a:ext uri="{FF2B5EF4-FFF2-40B4-BE49-F238E27FC236}">
                              <a16:creationId xmlns:a16="http://schemas.microsoft.com/office/drawing/2014/main" id="{7299E32D-FE4E-4A79-81CA-4761F53DF968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H="1">
                          <a:off x="6096000" y="2225696"/>
                          <a:ext cx="406402" cy="0"/>
                        </a:xfrm>
                        <a:prstGeom prst="line">
                          <a:avLst/>
                        </a:prstGeom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grpSp>
                      <p:nvGrpSpPr>
                        <p:cNvPr id="107" name="组合 106">
                          <a:extLst>
                            <a:ext uri="{FF2B5EF4-FFF2-40B4-BE49-F238E27FC236}">
                              <a16:creationId xmlns:a16="http://schemas.microsoft.com/office/drawing/2014/main" id="{456604E4-FAA8-4C51-9192-C563F3EEBF68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7494466" y="1868632"/>
                          <a:ext cx="569310" cy="625275"/>
                          <a:chOff x="6648670" y="2295347"/>
                          <a:chExt cx="569310" cy="625275"/>
                        </a:xfrm>
                      </p:grpSpPr>
                      <p:cxnSp>
                        <p:nvCxnSpPr>
                          <p:cNvPr id="129" name="直接连接符 128">
                            <a:extLst>
                              <a:ext uri="{FF2B5EF4-FFF2-40B4-BE49-F238E27FC236}">
                                <a16:creationId xmlns:a16="http://schemas.microsoft.com/office/drawing/2014/main" id="{DC55B8D9-9105-4285-9F56-A53E78BE44B1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>
                            <a:off x="6648670" y="2295347"/>
                            <a:ext cx="252613" cy="359068"/>
                          </a:xfrm>
                          <a:prstGeom prst="line">
                            <a:avLst/>
                          </a:prstGeom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sp>
                        <p:nvSpPr>
                          <p:cNvPr id="130" name="文本框 129">
                            <a:extLst>
                              <a:ext uri="{FF2B5EF4-FFF2-40B4-BE49-F238E27FC236}">
                                <a16:creationId xmlns:a16="http://schemas.microsoft.com/office/drawing/2014/main" id="{360F9800-13C9-41DA-B2DC-85FDF162E1C2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6862380" y="2551290"/>
                            <a:ext cx="355600" cy="36933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0">
                            <a:spAutoFit/>
                          </a:bodyPr>
                          <a:lstStyle/>
                          <a:p>
                            <a:r>
                              <a:rPr lang="en-US" altLang="zh-CN" dirty="0"/>
                              <a:t>H</a:t>
                            </a:r>
                            <a:endParaRPr lang="zh-CN" altLang="en-US" dirty="0"/>
                          </a:p>
                        </p:txBody>
                      </p:sp>
                    </p:grpSp>
                    <p:grpSp>
                      <p:nvGrpSpPr>
                        <p:cNvPr id="108" name="组合 107">
                          <a:extLst>
                            <a:ext uri="{FF2B5EF4-FFF2-40B4-BE49-F238E27FC236}">
                              <a16:creationId xmlns:a16="http://schemas.microsoft.com/office/drawing/2014/main" id="{C712A899-5501-4F5A-B3E3-05C559AA29E5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5859881" y="734259"/>
                          <a:ext cx="2697660" cy="2186363"/>
                          <a:chOff x="5859881" y="734259"/>
                          <a:chExt cx="2697660" cy="2186363"/>
                        </a:xfrm>
                      </p:grpSpPr>
                      <p:grpSp>
                        <p:nvGrpSpPr>
                          <p:cNvPr id="109" name="组合 108">
                            <a:extLst>
                              <a:ext uri="{FF2B5EF4-FFF2-40B4-BE49-F238E27FC236}">
                                <a16:creationId xmlns:a16="http://schemas.microsoft.com/office/drawing/2014/main" id="{146840ED-9A32-4BC1-A163-E0C979D72E4B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5859881" y="734259"/>
                            <a:ext cx="1942155" cy="2186363"/>
                            <a:chOff x="5859881" y="734259"/>
                            <a:chExt cx="1942155" cy="2186363"/>
                          </a:xfrm>
                        </p:grpSpPr>
                        <p:cxnSp>
                          <p:nvCxnSpPr>
                            <p:cNvPr id="112" name="直接连接符 111">
                              <a:extLst>
                                <a:ext uri="{FF2B5EF4-FFF2-40B4-BE49-F238E27FC236}">
                                  <a16:creationId xmlns:a16="http://schemas.microsoft.com/office/drawing/2014/main" id="{E6361063-89A4-4964-876F-A83B28D18656}"/>
                                </a:ext>
                              </a:extLst>
                            </p:cNvPr>
                            <p:cNvCxnSpPr/>
                            <p:nvPr/>
                          </p:nvCxnSpPr>
                          <p:spPr>
                            <a:xfrm flipH="1">
                              <a:off x="6671733" y="1766735"/>
                              <a:ext cx="232979" cy="369332"/>
                            </a:xfrm>
                            <a:prstGeom prst="line">
                              <a:avLst/>
                            </a:prstGeom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sp>
                          <p:nvSpPr>
                            <p:cNvPr id="113" name="文本框 112">
                              <a:extLst>
                                <a:ext uri="{FF2B5EF4-FFF2-40B4-BE49-F238E27FC236}">
                                  <a16:creationId xmlns:a16="http://schemas.microsoft.com/office/drawing/2014/main" id="{2F3CDA30-4F65-452C-91F9-AEFB472A2827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5859881" y="2041030"/>
                              <a:ext cx="355600" cy="369332"/>
                            </a:xfrm>
                            <a:prstGeom prst="rect">
                              <a:avLst/>
                            </a:prstGeom>
                            <a:noFill/>
                          </p:spPr>
                          <p:txBody>
                            <a:bodyPr wrap="square" rtlCol="0">
                              <a:spAutoFit/>
                            </a:bodyPr>
                            <a:lstStyle/>
                            <a:p>
                              <a:r>
                                <a:rPr lang="en-US" altLang="zh-CN" dirty="0"/>
                                <a:t>H</a:t>
                              </a:r>
                              <a:endParaRPr lang="zh-CN" altLang="en-US" dirty="0"/>
                            </a:p>
                          </p:txBody>
                        </p:sp>
                        <p:grpSp>
                          <p:nvGrpSpPr>
                            <p:cNvPr id="114" name="组合 113">
                              <a:extLst>
                                <a:ext uri="{FF2B5EF4-FFF2-40B4-BE49-F238E27FC236}">
                                  <a16:creationId xmlns:a16="http://schemas.microsoft.com/office/drawing/2014/main" id="{6AB64BDD-BF37-4004-A713-AF9D6BF52548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648670" y="2295347"/>
                              <a:ext cx="569310" cy="625275"/>
                              <a:chOff x="6648670" y="2295347"/>
                              <a:chExt cx="569310" cy="625275"/>
                            </a:xfrm>
                          </p:grpSpPr>
                          <p:cxnSp>
                            <p:nvCxnSpPr>
                              <p:cNvPr id="127" name="直接连接符 126">
                                <a:extLst>
                                  <a:ext uri="{FF2B5EF4-FFF2-40B4-BE49-F238E27FC236}">
                                    <a16:creationId xmlns:a16="http://schemas.microsoft.com/office/drawing/2014/main" id="{A462D8AF-88E3-4934-ABE6-501A9726EC01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>
                                <a:off x="6648670" y="2295347"/>
                                <a:ext cx="252613" cy="359068"/>
                              </a:xfrm>
                              <a:prstGeom prst="line">
                                <a:avLst/>
                              </a:prstGeom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sp>
                            <p:nvSpPr>
                              <p:cNvPr id="128" name="文本框 127">
                                <a:extLst>
                                  <a:ext uri="{FF2B5EF4-FFF2-40B4-BE49-F238E27FC236}">
                                    <a16:creationId xmlns:a16="http://schemas.microsoft.com/office/drawing/2014/main" id="{C7B71D2E-067D-4A59-80AB-7F05F94DAC5D}"/>
                                  </a:ext>
                                </a:extLst>
                              </p:cNvPr>
                              <p:cNvSpPr txBox="1"/>
                              <p:nvPr/>
                            </p:nvSpPr>
                            <p:spPr>
                              <a:xfrm>
                                <a:off x="6862380" y="2551290"/>
                                <a:ext cx="355600" cy="369332"/>
                              </a:xfrm>
                              <a:prstGeom prst="rect">
                                <a:avLst/>
                              </a:prstGeom>
                              <a:noFill/>
                            </p:spPr>
                            <p:txBody>
                              <a:bodyPr wrap="square" rtlCol="0">
                                <a:spAutoFit/>
                              </a:bodyPr>
                              <a:lstStyle/>
                              <a:p>
                                <a:r>
                                  <a:rPr lang="en-US" altLang="zh-CN" dirty="0"/>
                                  <a:t>H</a:t>
                                </a:r>
                                <a:endParaRPr lang="zh-CN" altLang="en-US" dirty="0"/>
                              </a:p>
                            </p:txBody>
                          </p:sp>
                        </p:grpSp>
                        <p:cxnSp>
                          <p:nvCxnSpPr>
                            <p:cNvPr id="115" name="直接连接符 114">
                              <a:extLst>
                                <a:ext uri="{FF2B5EF4-FFF2-40B4-BE49-F238E27FC236}">
                                  <a16:creationId xmlns:a16="http://schemas.microsoft.com/office/drawing/2014/main" id="{0BBE3664-0961-40E5-BEEC-ABC4B9898F6F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>
                              <a:off x="6788222" y="1311301"/>
                              <a:ext cx="217252" cy="396000"/>
                            </a:xfrm>
                            <a:prstGeom prst="line">
                              <a:avLst/>
                            </a:prstGeom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grpSp>
                          <p:nvGrpSpPr>
                            <p:cNvPr id="116" name="组合 115">
                              <a:extLst>
                                <a:ext uri="{FF2B5EF4-FFF2-40B4-BE49-F238E27FC236}">
                                  <a16:creationId xmlns:a16="http://schemas.microsoft.com/office/drawing/2014/main" id="{766E11FC-C741-42AC-AB18-7D0CBD8B0CB8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502400" y="734259"/>
                              <a:ext cx="1299636" cy="1406788"/>
                              <a:chOff x="6502400" y="734259"/>
                              <a:chExt cx="1299636" cy="1406788"/>
                            </a:xfrm>
                          </p:grpSpPr>
                          <p:grpSp>
                            <p:nvGrpSpPr>
                              <p:cNvPr id="117" name="组合 116">
                                <a:extLst>
                                  <a:ext uri="{FF2B5EF4-FFF2-40B4-BE49-F238E27FC236}">
                                    <a16:creationId xmlns:a16="http://schemas.microsoft.com/office/drawing/2014/main" id="{97A386D6-C666-46EB-AF00-31E984984ED7}"/>
                                  </a:ext>
                                </a:extLst>
                              </p:cNvPr>
                              <p:cNvGrpSpPr/>
                              <p:nvPr/>
                            </p:nvGrpSpPr>
                            <p:grpSpPr>
                              <a:xfrm>
                                <a:off x="6502400" y="1052129"/>
                                <a:ext cx="1299636" cy="1088918"/>
                                <a:chOff x="6997700" y="1091458"/>
                                <a:chExt cx="859368" cy="703486"/>
                              </a:xfrm>
                            </p:grpSpPr>
                            <p:sp>
                              <p:nvSpPr>
                                <p:cNvPr id="123" name="文本框 122">
                                  <a:extLst>
                                    <a:ext uri="{FF2B5EF4-FFF2-40B4-BE49-F238E27FC236}">
                                      <a16:creationId xmlns:a16="http://schemas.microsoft.com/office/drawing/2014/main" id="{E2846DEB-B711-4ABE-A5E3-D234532728EE}"/>
                                    </a:ext>
                                  </a:extLst>
                                </p:cNvPr>
                                <p:cNvSpPr txBox="1"/>
                                <p:nvPr/>
                              </p:nvSpPr>
                              <p:spPr>
                                <a:xfrm>
                                  <a:off x="7501468" y="1425612"/>
                                  <a:ext cx="355600" cy="369332"/>
                                </a:xfrm>
                                <a:prstGeom prst="rect">
                                  <a:avLst/>
                                </a:prstGeom>
                                <a:noFill/>
                              </p:spPr>
                              <p:txBody>
                                <a:bodyPr wrap="square" rtlCol="0">
                                  <a:spAutoFit/>
                                </a:bodyPr>
                                <a:lstStyle/>
                                <a:p>
                                  <a:r>
                                    <a:rPr lang="en-US" altLang="zh-CN" dirty="0"/>
                                    <a:t>N</a:t>
                                  </a:r>
                                  <a:endParaRPr lang="zh-CN" altLang="en-US" dirty="0"/>
                                </a:p>
                              </p:txBody>
                            </p:sp>
                            <p:cxnSp>
                              <p:nvCxnSpPr>
                                <p:cNvPr id="124" name="直接连接符 123">
                                  <a:extLst>
                                    <a:ext uri="{FF2B5EF4-FFF2-40B4-BE49-F238E27FC236}">
                                      <a16:creationId xmlns:a16="http://schemas.microsoft.com/office/drawing/2014/main" id="{B1BD8134-031D-4B11-946E-A0C38191CBB7}"/>
                                    </a:ext>
                                  </a:extLst>
                                </p:cNvPr>
                                <p:cNvCxnSpPr>
                                  <a:cxnSpLocks/>
                                </p:cNvCxnSpPr>
                                <p:nvPr/>
                              </p:nvCxnSpPr>
                              <p:spPr>
                                <a:xfrm flipH="1">
                                  <a:off x="7263724" y="1553124"/>
                                  <a:ext cx="296335" cy="0"/>
                                </a:xfrm>
                                <a:prstGeom prst="line">
                                  <a:avLst/>
                                </a:prstGeom>
                              </p:spPr>
                              <p:style>
                                <a:lnRef idx="1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  <p:cxnSp>
                              <p:nvCxnSpPr>
                                <p:cNvPr id="125" name="直接连接符 124">
                                  <a:extLst>
                                    <a:ext uri="{FF2B5EF4-FFF2-40B4-BE49-F238E27FC236}">
                                      <a16:creationId xmlns:a16="http://schemas.microsoft.com/office/drawing/2014/main" id="{E3168E6C-0CF4-4CA7-BD56-E33AA098B32B}"/>
                                    </a:ext>
                                  </a:extLst>
                                </p:cNvPr>
                                <p:cNvCxnSpPr>
                                  <a:cxnSpLocks/>
                                </p:cNvCxnSpPr>
                                <p:nvPr/>
                              </p:nvCxnSpPr>
                              <p:spPr>
                                <a:xfrm flipH="1" flipV="1">
                                  <a:off x="7109669" y="1258895"/>
                                  <a:ext cx="154056" cy="294228"/>
                                </a:xfrm>
                                <a:prstGeom prst="line">
                                  <a:avLst/>
                                </a:prstGeom>
                              </p:spPr>
                              <p:style>
                                <a:lnRef idx="1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  <p:sp>
                              <p:nvSpPr>
                                <p:cNvPr id="126" name="文本框 125">
                                  <a:extLst>
                                    <a:ext uri="{FF2B5EF4-FFF2-40B4-BE49-F238E27FC236}">
                                      <a16:creationId xmlns:a16="http://schemas.microsoft.com/office/drawing/2014/main" id="{2A200F05-7DFB-4CC2-B150-CA58517C9383}"/>
                                    </a:ext>
                                  </a:extLst>
                                </p:cNvPr>
                                <p:cNvSpPr txBox="1"/>
                                <p:nvPr/>
                              </p:nvSpPr>
                              <p:spPr>
                                <a:xfrm>
                                  <a:off x="6997700" y="1091458"/>
                                  <a:ext cx="355600" cy="369332"/>
                                </a:xfrm>
                                <a:prstGeom prst="rect">
                                  <a:avLst/>
                                </a:prstGeom>
                                <a:noFill/>
                              </p:spPr>
                              <p:txBody>
                                <a:bodyPr wrap="square" rtlCol="0">
                                  <a:spAutoFit/>
                                </a:bodyPr>
                                <a:lstStyle/>
                                <a:p>
                                  <a:r>
                                    <a:rPr lang="en-US" altLang="zh-CN" dirty="0"/>
                                    <a:t>N</a:t>
                                  </a:r>
                                  <a:endParaRPr lang="zh-CN" altLang="en-US" dirty="0"/>
                                </a:p>
                              </p:txBody>
                            </p:sp>
                          </p:grpSp>
                          <p:cxnSp>
                            <p:nvCxnSpPr>
                              <p:cNvPr id="118" name="直接连接符 117">
                                <a:extLst>
                                  <a:ext uri="{FF2B5EF4-FFF2-40B4-BE49-F238E27FC236}">
                                    <a16:creationId xmlns:a16="http://schemas.microsoft.com/office/drawing/2014/main" id="{1699BD4E-0A5B-4368-8895-1D3061ADA554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 flipV="1">
                                <a:off x="6671733" y="741913"/>
                                <a:ext cx="225115" cy="396485"/>
                              </a:xfrm>
                              <a:prstGeom prst="line">
                                <a:avLst/>
                              </a:prstGeom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cxnSp>
                            <p:nvCxnSpPr>
                              <p:cNvPr id="119" name="直接连接符 118">
                                <a:extLst>
                                  <a:ext uri="{FF2B5EF4-FFF2-40B4-BE49-F238E27FC236}">
                                    <a16:creationId xmlns:a16="http://schemas.microsoft.com/office/drawing/2014/main" id="{DCCF73AA-8A07-4BE7-91BC-2EEDB7CE24C1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 flipV="1">
                                <a:off x="7494466" y="1233506"/>
                                <a:ext cx="252613" cy="451273"/>
                              </a:xfrm>
                              <a:prstGeom prst="line">
                                <a:avLst/>
                              </a:prstGeom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cxnSp>
                            <p:nvCxnSpPr>
                              <p:cNvPr id="120" name="直接连接符 119">
                                <a:extLst>
                                  <a:ext uri="{FF2B5EF4-FFF2-40B4-BE49-F238E27FC236}">
                                    <a16:creationId xmlns:a16="http://schemas.microsoft.com/office/drawing/2014/main" id="{05D1DD5F-E8FE-4D21-AA1B-FD275D4BB639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>
                                <a:off x="6896848" y="734259"/>
                                <a:ext cx="597618" cy="7652"/>
                              </a:xfrm>
                              <a:prstGeom prst="line">
                                <a:avLst/>
                              </a:prstGeom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cxnSp>
                            <p:nvCxnSpPr>
                              <p:cNvPr id="121" name="直接连接符 120">
                                <a:extLst>
                                  <a:ext uri="{FF2B5EF4-FFF2-40B4-BE49-F238E27FC236}">
                                    <a16:creationId xmlns:a16="http://schemas.microsoft.com/office/drawing/2014/main" id="{8832E0D8-3C5E-4560-BEC0-303109198899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 flipH="1" flipV="1">
                                <a:off x="7494466" y="759591"/>
                                <a:ext cx="252616" cy="499557"/>
                              </a:xfrm>
                              <a:prstGeom prst="line">
                                <a:avLst/>
                              </a:prstGeom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cxnSp>
                            <p:nvCxnSpPr>
                              <p:cNvPr id="122" name="直接连接符 121">
                                <a:extLst>
                                  <a:ext uri="{FF2B5EF4-FFF2-40B4-BE49-F238E27FC236}">
                                    <a16:creationId xmlns:a16="http://schemas.microsoft.com/office/drawing/2014/main" id="{F1F8C772-241F-49C0-BDE6-E96C98845975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>
                                <a:off x="6944506" y="806324"/>
                                <a:ext cx="454286" cy="0"/>
                              </a:xfrm>
                              <a:prstGeom prst="line">
                                <a:avLst/>
                              </a:prstGeom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</p:grpSp>
                      </p:grpSp>
                      <p:cxnSp>
                        <p:nvCxnSpPr>
                          <p:cNvPr id="110" name="直接连接符 109">
                            <a:extLst>
                              <a:ext uri="{FF2B5EF4-FFF2-40B4-BE49-F238E27FC236}">
                                <a16:creationId xmlns:a16="http://schemas.microsoft.com/office/drawing/2014/main" id="{42D8B54E-9801-4911-B476-ECB160B8A148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>
                            <a:off x="7747079" y="1245266"/>
                            <a:ext cx="550487" cy="13069"/>
                          </a:xfrm>
                          <a:prstGeom prst="line">
                            <a:avLst/>
                          </a:prstGeom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sp>
                        <p:nvSpPr>
                          <p:cNvPr id="111" name="文本框 110">
                            <a:extLst>
                              <a:ext uri="{FF2B5EF4-FFF2-40B4-BE49-F238E27FC236}">
                                <a16:creationId xmlns:a16="http://schemas.microsoft.com/office/drawing/2014/main" id="{F91FB74E-4392-4E73-9071-16704D1014AD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8201941" y="1073669"/>
                            <a:ext cx="355600" cy="36933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0">
                            <a:spAutoFit/>
                          </a:bodyPr>
                          <a:lstStyle/>
                          <a:p>
                            <a:r>
                              <a:rPr lang="en-US" altLang="zh-CN" dirty="0"/>
                              <a:t>O</a:t>
                            </a:r>
                            <a:endParaRPr lang="zh-CN" altLang="en-US" dirty="0"/>
                          </a:p>
                        </p:txBody>
                      </p:sp>
                    </p:grpSp>
                  </p:grpSp>
                  <p:cxnSp>
                    <p:nvCxnSpPr>
                      <p:cNvPr id="104" name="直接连接符 103">
                        <a:extLst>
                          <a:ext uri="{FF2B5EF4-FFF2-40B4-BE49-F238E27FC236}">
                            <a16:creationId xmlns:a16="http://schemas.microsoft.com/office/drawing/2014/main" id="{89147EE3-B129-4BFF-A9E1-5C80C577E9E4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7612999" y="1824757"/>
                        <a:ext cx="454286" cy="0"/>
                      </a:xfrm>
                      <a:prstGeom prst="line">
                        <a:avLst/>
                      </a:pr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cxnSp>
                  <p:nvCxnSpPr>
                    <p:cNvPr id="100" name="直接连接符 99">
                      <a:extLst>
                        <a:ext uri="{FF2B5EF4-FFF2-40B4-BE49-F238E27FC236}">
                          <a16:creationId xmlns:a16="http://schemas.microsoft.com/office/drawing/2014/main" id="{7E3D3044-4980-4228-964F-5095BD892C82}"/>
                        </a:ext>
                      </a:extLst>
                    </p:cNvPr>
                    <p:cNvCxnSpPr/>
                    <p:nvPr/>
                  </p:nvCxnSpPr>
                  <p:spPr>
                    <a:xfrm flipH="1" flipV="1">
                      <a:off x="6483346" y="866271"/>
                      <a:ext cx="248178" cy="541867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1" name="直接连接符 100">
                      <a:extLst>
                        <a:ext uri="{FF2B5EF4-FFF2-40B4-BE49-F238E27FC236}">
                          <a16:creationId xmlns:a16="http://schemas.microsoft.com/office/drawing/2014/main" id="{7B26C1ED-D42A-44E3-9EE1-909D1EDA91C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7287925" y="866271"/>
                      <a:ext cx="202459" cy="565904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02" name="文本框 101">
                      <a:extLst>
                        <a:ext uri="{FF2B5EF4-FFF2-40B4-BE49-F238E27FC236}">
                          <a16:creationId xmlns:a16="http://schemas.microsoft.com/office/drawing/2014/main" id="{017EF0C5-EA43-41CF-B50A-3DB343B0B8D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192324" y="604170"/>
                      <a:ext cx="575327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zh-CN" dirty="0"/>
                        <a:t>HN</a:t>
                      </a:r>
                      <a:endParaRPr lang="zh-CN" altLang="en-US" dirty="0"/>
                    </a:p>
                  </p:txBody>
                </p:sp>
              </p:grpSp>
              <p:sp>
                <p:nvSpPr>
                  <p:cNvPr id="96" name="文本框 95">
                    <a:extLst>
                      <a:ext uri="{FF2B5EF4-FFF2-40B4-BE49-F238E27FC236}">
                        <a16:creationId xmlns:a16="http://schemas.microsoft.com/office/drawing/2014/main" id="{3BFF87D4-0DA0-4C18-846C-A03BE4775998}"/>
                      </a:ext>
                    </a:extLst>
                  </p:cNvPr>
                  <p:cNvSpPr txBox="1"/>
                  <p:nvPr/>
                </p:nvSpPr>
                <p:spPr>
                  <a:xfrm>
                    <a:off x="7287925" y="605668"/>
                    <a:ext cx="35560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dirty="0"/>
                      <a:t>N</a:t>
                    </a:r>
                    <a:endParaRPr lang="zh-CN" altLang="en-US" dirty="0"/>
                  </a:p>
                </p:txBody>
              </p:sp>
              <p:cxnSp>
                <p:nvCxnSpPr>
                  <p:cNvPr id="97" name="直接连接符 96">
                    <a:extLst>
                      <a:ext uri="{FF2B5EF4-FFF2-40B4-BE49-F238E27FC236}">
                        <a16:creationId xmlns:a16="http://schemas.microsoft.com/office/drawing/2014/main" id="{3439D8BA-1B9B-44E6-B3F3-A0174419F50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6540724" y="491962"/>
                    <a:ext cx="411209" cy="255006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8" name="直接连接符 97">
                    <a:extLst>
                      <a:ext uri="{FF2B5EF4-FFF2-40B4-BE49-F238E27FC236}">
                        <a16:creationId xmlns:a16="http://schemas.microsoft.com/office/drawing/2014/main" id="{92FE4290-8105-4796-BA34-99A34B6F28D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951933" y="571725"/>
                    <a:ext cx="446923" cy="220835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7" name="组合 6">
                <a:extLst>
                  <a:ext uri="{FF2B5EF4-FFF2-40B4-BE49-F238E27FC236}">
                    <a16:creationId xmlns:a16="http://schemas.microsoft.com/office/drawing/2014/main" id="{E966DA06-9587-46AD-B279-8460F5AA14BB}"/>
                  </a:ext>
                </a:extLst>
              </p:cNvPr>
              <p:cNvGrpSpPr/>
              <p:nvPr/>
            </p:nvGrpSpPr>
            <p:grpSpPr>
              <a:xfrm rot="10800000">
                <a:off x="9168705" y="2224594"/>
                <a:ext cx="2697660" cy="3101049"/>
                <a:chOff x="5683026" y="474039"/>
                <a:chExt cx="2697660" cy="3101049"/>
              </a:xfrm>
            </p:grpSpPr>
            <p:cxnSp>
              <p:nvCxnSpPr>
                <p:cNvPr id="55" name="直接连接符 54">
                  <a:extLst>
                    <a:ext uri="{FF2B5EF4-FFF2-40B4-BE49-F238E27FC236}">
                      <a16:creationId xmlns:a16="http://schemas.microsoft.com/office/drawing/2014/main" id="{B7E859FD-8B34-4360-8F05-DB22289790E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942668" y="474039"/>
                  <a:ext cx="446486" cy="240438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56" name="组合 55">
                  <a:extLst>
                    <a:ext uri="{FF2B5EF4-FFF2-40B4-BE49-F238E27FC236}">
                      <a16:creationId xmlns:a16="http://schemas.microsoft.com/office/drawing/2014/main" id="{5F7D85FA-4EBD-4F0B-A679-2D86D8AAF8D3}"/>
                    </a:ext>
                  </a:extLst>
                </p:cNvPr>
                <p:cNvGrpSpPr/>
                <p:nvPr/>
              </p:nvGrpSpPr>
              <p:grpSpPr>
                <a:xfrm>
                  <a:off x="5683026" y="491962"/>
                  <a:ext cx="2697660" cy="3083126"/>
                  <a:chOff x="5683026" y="491962"/>
                  <a:chExt cx="2697660" cy="3083126"/>
                </a:xfrm>
              </p:grpSpPr>
              <p:grpSp>
                <p:nvGrpSpPr>
                  <p:cNvPr id="57" name="组合 56">
                    <a:extLst>
                      <a:ext uri="{FF2B5EF4-FFF2-40B4-BE49-F238E27FC236}">
                        <a16:creationId xmlns:a16="http://schemas.microsoft.com/office/drawing/2014/main" id="{A28E2A57-30FC-461C-9C39-A0E64ED22F3B}"/>
                      </a:ext>
                    </a:extLst>
                  </p:cNvPr>
                  <p:cNvGrpSpPr/>
                  <p:nvPr/>
                </p:nvGrpSpPr>
                <p:grpSpPr>
                  <a:xfrm>
                    <a:off x="5683026" y="604170"/>
                    <a:ext cx="2697660" cy="2970918"/>
                    <a:chOff x="5683026" y="604170"/>
                    <a:chExt cx="2697660" cy="2970918"/>
                  </a:xfrm>
                </p:grpSpPr>
                <p:grpSp>
                  <p:nvGrpSpPr>
                    <p:cNvPr id="61" name="组合 60">
                      <a:extLst>
                        <a:ext uri="{FF2B5EF4-FFF2-40B4-BE49-F238E27FC236}">
                          <a16:creationId xmlns:a16="http://schemas.microsoft.com/office/drawing/2014/main" id="{3A8EC50C-F31A-45A9-B80C-004C8DC0DEC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683026" y="1388725"/>
                      <a:ext cx="2697660" cy="2186363"/>
                      <a:chOff x="5683026" y="1388725"/>
                      <a:chExt cx="2697660" cy="2186363"/>
                    </a:xfrm>
                  </p:grpSpPr>
                  <p:grpSp>
                    <p:nvGrpSpPr>
                      <p:cNvPr id="65" name="组合 64">
                        <a:extLst>
                          <a:ext uri="{FF2B5EF4-FFF2-40B4-BE49-F238E27FC236}">
                            <a16:creationId xmlns:a16="http://schemas.microsoft.com/office/drawing/2014/main" id="{B095B20F-8F9B-4A18-9ADA-AE0A99E4245F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5683026" y="1388725"/>
                        <a:ext cx="2697660" cy="2186363"/>
                        <a:chOff x="5859881" y="734259"/>
                        <a:chExt cx="2697660" cy="2186363"/>
                      </a:xfrm>
                    </p:grpSpPr>
                    <p:sp>
                      <p:nvSpPr>
                        <p:cNvPr id="67" name="文本框 66">
                          <a:extLst>
                            <a:ext uri="{FF2B5EF4-FFF2-40B4-BE49-F238E27FC236}">
                              <a16:creationId xmlns:a16="http://schemas.microsoft.com/office/drawing/2014/main" id="{7C640EE8-97C6-40E8-B5CE-CAAC7374B920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6415690" y="2025909"/>
                          <a:ext cx="355600" cy="3693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US" altLang="zh-CN" dirty="0"/>
                            <a:t>N</a:t>
                          </a:r>
                          <a:endParaRPr lang="zh-CN" altLang="en-US" dirty="0"/>
                        </a:p>
                      </p:txBody>
                    </p:sp>
                    <p:cxnSp>
                      <p:nvCxnSpPr>
                        <p:cNvPr id="68" name="直接连接符 67">
                          <a:extLst>
                            <a:ext uri="{FF2B5EF4-FFF2-40B4-BE49-F238E27FC236}">
                              <a16:creationId xmlns:a16="http://schemas.microsoft.com/office/drawing/2014/main" id="{336CF00B-5BC8-43FF-B701-A4F82D2044E4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H="1">
                          <a:off x="6096000" y="2225696"/>
                          <a:ext cx="406402" cy="0"/>
                        </a:xfrm>
                        <a:prstGeom prst="line">
                          <a:avLst/>
                        </a:prstGeom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grpSp>
                      <p:nvGrpSpPr>
                        <p:cNvPr id="69" name="组合 68">
                          <a:extLst>
                            <a:ext uri="{FF2B5EF4-FFF2-40B4-BE49-F238E27FC236}">
                              <a16:creationId xmlns:a16="http://schemas.microsoft.com/office/drawing/2014/main" id="{11771C13-3E8D-4E9B-B9D2-177AE0DED1D0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7494466" y="1868632"/>
                          <a:ext cx="569310" cy="625275"/>
                          <a:chOff x="6648670" y="2295347"/>
                          <a:chExt cx="569310" cy="625275"/>
                        </a:xfrm>
                      </p:grpSpPr>
                      <p:cxnSp>
                        <p:nvCxnSpPr>
                          <p:cNvPr id="91" name="直接连接符 90">
                            <a:extLst>
                              <a:ext uri="{FF2B5EF4-FFF2-40B4-BE49-F238E27FC236}">
                                <a16:creationId xmlns:a16="http://schemas.microsoft.com/office/drawing/2014/main" id="{A6FE1141-9F7B-41A9-8847-3C796B2ACBC7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>
                            <a:off x="6648670" y="2295347"/>
                            <a:ext cx="252613" cy="359068"/>
                          </a:xfrm>
                          <a:prstGeom prst="line">
                            <a:avLst/>
                          </a:prstGeom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sp>
                        <p:nvSpPr>
                          <p:cNvPr id="92" name="文本框 91">
                            <a:extLst>
                              <a:ext uri="{FF2B5EF4-FFF2-40B4-BE49-F238E27FC236}">
                                <a16:creationId xmlns:a16="http://schemas.microsoft.com/office/drawing/2014/main" id="{0B87D247-B026-4F3E-841D-85B9DDC7116F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6862380" y="2551290"/>
                            <a:ext cx="355600" cy="36933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0">
                            <a:spAutoFit/>
                          </a:bodyPr>
                          <a:lstStyle/>
                          <a:p>
                            <a:r>
                              <a:rPr lang="en-US" altLang="zh-CN" dirty="0"/>
                              <a:t>H</a:t>
                            </a:r>
                            <a:endParaRPr lang="zh-CN" altLang="en-US" dirty="0"/>
                          </a:p>
                        </p:txBody>
                      </p:sp>
                    </p:grpSp>
                    <p:grpSp>
                      <p:nvGrpSpPr>
                        <p:cNvPr id="70" name="组合 69">
                          <a:extLst>
                            <a:ext uri="{FF2B5EF4-FFF2-40B4-BE49-F238E27FC236}">
                              <a16:creationId xmlns:a16="http://schemas.microsoft.com/office/drawing/2014/main" id="{08135686-E6C5-4DAB-A29A-44E9E088B1E5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5859881" y="734259"/>
                          <a:ext cx="2697660" cy="2186363"/>
                          <a:chOff x="5859881" y="734259"/>
                          <a:chExt cx="2697660" cy="2186363"/>
                        </a:xfrm>
                      </p:grpSpPr>
                      <p:grpSp>
                        <p:nvGrpSpPr>
                          <p:cNvPr id="71" name="组合 70">
                            <a:extLst>
                              <a:ext uri="{FF2B5EF4-FFF2-40B4-BE49-F238E27FC236}">
                                <a16:creationId xmlns:a16="http://schemas.microsoft.com/office/drawing/2014/main" id="{E66409D3-F57B-402A-8684-DF4897FF26B8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5859881" y="734259"/>
                            <a:ext cx="1942155" cy="2186363"/>
                            <a:chOff x="5859881" y="734259"/>
                            <a:chExt cx="1942155" cy="2186363"/>
                          </a:xfrm>
                        </p:grpSpPr>
                        <p:cxnSp>
                          <p:nvCxnSpPr>
                            <p:cNvPr id="74" name="直接连接符 73">
                              <a:extLst>
                                <a:ext uri="{FF2B5EF4-FFF2-40B4-BE49-F238E27FC236}">
                                  <a16:creationId xmlns:a16="http://schemas.microsoft.com/office/drawing/2014/main" id="{F4E3574F-DEE2-4383-A75A-E0C22DB14C41}"/>
                                </a:ext>
                              </a:extLst>
                            </p:cNvPr>
                            <p:cNvCxnSpPr/>
                            <p:nvPr/>
                          </p:nvCxnSpPr>
                          <p:spPr>
                            <a:xfrm flipH="1">
                              <a:off x="6671733" y="1766735"/>
                              <a:ext cx="232979" cy="369332"/>
                            </a:xfrm>
                            <a:prstGeom prst="line">
                              <a:avLst/>
                            </a:prstGeom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sp>
                          <p:nvSpPr>
                            <p:cNvPr id="75" name="文本框 74">
                              <a:extLst>
                                <a:ext uri="{FF2B5EF4-FFF2-40B4-BE49-F238E27FC236}">
                                  <a16:creationId xmlns:a16="http://schemas.microsoft.com/office/drawing/2014/main" id="{C660A2EF-F05F-4D6F-8A76-48F59649588E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5859881" y="2041030"/>
                              <a:ext cx="355600" cy="369332"/>
                            </a:xfrm>
                            <a:prstGeom prst="rect">
                              <a:avLst/>
                            </a:prstGeom>
                            <a:noFill/>
                          </p:spPr>
                          <p:txBody>
                            <a:bodyPr wrap="square" rtlCol="0">
                              <a:spAutoFit/>
                            </a:bodyPr>
                            <a:lstStyle/>
                            <a:p>
                              <a:r>
                                <a:rPr lang="en-US" altLang="zh-CN" dirty="0"/>
                                <a:t>H</a:t>
                              </a:r>
                              <a:endParaRPr lang="zh-CN" altLang="en-US" dirty="0"/>
                            </a:p>
                          </p:txBody>
                        </p:sp>
                        <p:grpSp>
                          <p:nvGrpSpPr>
                            <p:cNvPr id="76" name="组合 75">
                              <a:extLst>
                                <a:ext uri="{FF2B5EF4-FFF2-40B4-BE49-F238E27FC236}">
                                  <a16:creationId xmlns:a16="http://schemas.microsoft.com/office/drawing/2014/main" id="{70EB55A6-ADDB-48E5-A079-DA791D93D406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648670" y="2295347"/>
                              <a:ext cx="569310" cy="625275"/>
                              <a:chOff x="6648670" y="2295347"/>
                              <a:chExt cx="569310" cy="625275"/>
                            </a:xfrm>
                          </p:grpSpPr>
                          <p:cxnSp>
                            <p:nvCxnSpPr>
                              <p:cNvPr id="89" name="直接连接符 88">
                                <a:extLst>
                                  <a:ext uri="{FF2B5EF4-FFF2-40B4-BE49-F238E27FC236}">
                                    <a16:creationId xmlns:a16="http://schemas.microsoft.com/office/drawing/2014/main" id="{43381F26-178A-4ECE-8CAF-AC68E6C6868B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>
                                <a:off x="6648670" y="2295347"/>
                                <a:ext cx="252613" cy="359068"/>
                              </a:xfrm>
                              <a:prstGeom prst="line">
                                <a:avLst/>
                              </a:prstGeom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sp>
                            <p:nvSpPr>
                              <p:cNvPr id="90" name="文本框 89">
                                <a:extLst>
                                  <a:ext uri="{FF2B5EF4-FFF2-40B4-BE49-F238E27FC236}">
                                    <a16:creationId xmlns:a16="http://schemas.microsoft.com/office/drawing/2014/main" id="{2FC09B8C-6EF3-447D-AD2E-AEDE3B36E409}"/>
                                  </a:ext>
                                </a:extLst>
                              </p:cNvPr>
                              <p:cNvSpPr txBox="1"/>
                              <p:nvPr/>
                            </p:nvSpPr>
                            <p:spPr>
                              <a:xfrm>
                                <a:off x="6862380" y="2551290"/>
                                <a:ext cx="355600" cy="369332"/>
                              </a:xfrm>
                              <a:prstGeom prst="rect">
                                <a:avLst/>
                              </a:prstGeom>
                              <a:noFill/>
                            </p:spPr>
                            <p:txBody>
                              <a:bodyPr wrap="square" rtlCol="0">
                                <a:spAutoFit/>
                              </a:bodyPr>
                              <a:lstStyle/>
                              <a:p>
                                <a:r>
                                  <a:rPr lang="en-US" altLang="zh-CN" dirty="0"/>
                                  <a:t>H</a:t>
                                </a:r>
                                <a:endParaRPr lang="zh-CN" altLang="en-US" dirty="0"/>
                              </a:p>
                            </p:txBody>
                          </p:sp>
                        </p:grpSp>
                        <p:cxnSp>
                          <p:nvCxnSpPr>
                            <p:cNvPr id="77" name="直接连接符 76">
                              <a:extLst>
                                <a:ext uri="{FF2B5EF4-FFF2-40B4-BE49-F238E27FC236}">
                                  <a16:creationId xmlns:a16="http://schemas.microsoft.com/office/drawing/2014/main" id="{49251622-5F95-40D1-9581-B93CAB46433D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>
                              <a:off x="6788222" y="1311301"/>
                              <a:ext cx="217252" cy="396000"/>
                            </a:xfrm>
                            <a:prstGeom prst="line">
                              <a:avLst/>
                            </a:prstGeom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grpSp>
                          <p:nvGrpSpPr>
                            <p:cNvPr id="78" name="组合 77">
                              <a:extLst>
                                <a:ext uri="{FF2B5EF4-FFF2-40B4-BE49-F238E27FC236}">
                                  <a16:creationId xmlns:a16="http://schemas.microsoft.com/office/drawing/2014/main" id="{34A872B8-4C53-4A70-99D1-79904DAFBF13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502400" y="734259"/>
                              <a:ext cx="1299636" cy="1406788"/>
                              <a:chOff x="6502400" y="734259"/>
                              <a:chExt cx="1299636" cy="1406788"/>
                            </a:xfrm>
                          </p:grpSpPr>
                          <p:grpSp>
                            <p:nvGrpSpPr>
                              <p:cNvPr id="79" name="组合 78">
                                <a:extLst>
                                  <a:ext uri="{FF2B5EF4-FFF2-40B4-BE49-F238E27FC236}">
                                    <a16:creationId xmlns:a16="http://schemas.microsoft.com/office/drawing/2014/main" id="{E3AC8D83-2280-4B7C-B8BC-94E75A57B159}"/>
                                  </a:ext>
                                </a:extLst>
                              </p:cNvPr>
                              <p:cNvGrpSpPr/>
                              <p:nvPr/>
                            </p:nvGrpSpPr>
                            <p:grpSpPr>
                              <a:xfrm>
                                <a:off x="6502400" y="1052129"/>
                                <a:ext cx="1299636" cy="1088918"/>
                                <a:chOff x="6997700" y="1091458"/>
                                <a:chExt cx="859368" cy="703486"/>
                              </a:xfrm>
                            </p:grpSpPr>
                            <p:sp>
                              <p:nvSpPr>
                                <p:cNvPr id="85" name="文本框 84">
                                  <a:extLst>
                                    <a:ext uri="{FF2B5EF4-FFF2-40B4-BE49-F238E27FC236}">
                                      <a16:creationId xmlns:a16="http://schemas.microsoft.com/office/drawing/2014/main" id="{36631EFE-D2D9-4B63-892F-960A81C564DB}"/>
                                    </a:ext>
                                  </a:extLst>
                                </p:cNvPr>
                                <p:cNvSpPr txBox="1"/>
                                <p:nvPr/>
                              </p:nvSpPr>
                              <p:spPr>
                                <a:xfrm>
                                  <a:off x="7501468" y="1425612"/>
                                  <a:ext cx="355600" cy="369332"/>
                                </a:xfrm>
                                <a:prstGeom prst="rect">
                                  <a:avLst/>
                                </a:prstGeom>
                                <a:noFill/>
                              </p:spPr>
                              <p:txBody>
                                <a:bodyPr wrap="square" rtlCol="0">
                                  <a:spAutoFit/>
                                </a:bodyPr>
                                <a:lstStyle/>
                                <a:p>
                                  <a:r>
                                    <a:rPr lang="en-US" altLang="zh-CN" dirty="0"/>
                                    <a:t>N</a:t>
                                  </a:r>
                                  <a:endParaRPr lang="zh-CN" altLang="en-US" dirty="0"/>
                                </a:p>
                              </p:txBody>
                            </p:sp>
                            <p:cxnSp>
                              <p:nvCxnSpPr>
                                <p:cNvPr id="86" name="直接连接符 85">
                                  <a:extLst>
                                    <a:ext uri="{FF2B5EF4-FFF2-40B4-BE49-F238E27FC236}">
                                      <a16:creationId xmlns:a16="http://schemas.microsoft.com/office/drawing/2014/main" id="{F3E9D30B-347D-430D-9B29-6BDCD32DA5B4}"/>
                                    </a:ext>
                                  </a:extLst>
                                </p:cNvPr>
                                <p:cNvCxnSpPr>
                                  <a:cxnSpLocks/>
                                </p:cNvCxnSpPr>
                                <p:nvPr/>
                              </p:nvCxnSpPr>
                              <p:spPr>
                                <a:xfrm flipH="1">
                                  <a:off x="7263724" y="1553124"/>
                                  <a:ext cx="296335" cy="0"/>
                                </a:xfrm>
                                <a:prstGeom prst="line">
                                  <a:avLst/>
                                </a:prstGeom>
                              </p:spPr>
                              <p:style>
                                <a:lnRef idx="1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  <p:cxnSp>
                              <p:nvCxnSpPr>
                                <p:cNvPr id="87" name="直接连接符 86">
                                  <a:extLst>
                                    <a:ext uri="{FF2B5EF4-FFF2-40B4-BE49-F238E27FC236}">
                                      <a16:creationId xmlns:a16="http://schemas.microsoft.com/office/drawing/2014/main" id="{79C825E7-EA69-4ED4-AFC8-9B4F7CE970D0}"/>
                                    </a:ext>
                                  </a:extLst>
                                </p:cNvPr>
                                <p:cNvCxnSpPr>
                                  <a:cxnSpLocks/>
                                </p:cNvCxnSpPr>
                                <p:nvPr/>
                              </p:nvCxnSpPr>
                              <p:spPr>
                                <a:xfrm flipH="1" flipV="1">
                                  <a:off x="7109669" y="1258895"/>
                                  <a:ext cx="154056" cy="294228"/>
                                </a:xfrm>
                                <a:prstGeom prst="line">
                                  <a:avLst/>
                                </a:prstGeom>
                              </p:spPr>
                              <p:style>
                                <a:lnRef idx="1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  <p:sp>
                              <p:nvSpPr>
                                <p:cNvPr id="88" name="文本框 87">
                                  <a:extLst>
                                    <a:ext uri="{FF2B5EF4-FFF2-40B4-BE49-F238E27FC236}">
                                      <a16:creationId xmlns:a16="http://schemas.microsoft.com/office/drawing/2014/main" id="{1579E8BE-7C9C-465B-BAAA-3F61B687F5AA}"/>
                                    </a:ext>
                                  </a:extLst>
                                </p:cNvPr>
                                <p:cNvSpPr txBox="1"/>
                                <p:nvPr/>
                              </p:nvSpPr>
                              <p:spPr>
                                <a:xfrm>
                                  <a:off x="6997700" y="1091458"/>
                                  <a:ext cx="355600" cy="369332"/>
                                </a:xfrm>
                                <a:prstGeom prst="rect">
                                  <a:avLst/>
                                </a:prstGeom>
                                <a:noFill/>
                              </p:spPr>
                              <p:txBody>
                                <a:bodyPr wrap="square" rtlCol="0">
                                  <a:spAutoFit/>
                                </a:bodyPr>
                                <a:lstStyle/>
                                <a:p>
                                  <a:r>
                                    <a:rPr lang="en-US" altLang="zh-CN" dirty="0"/>
                                    <a:t>N</a:t>
                                  </a:r>
                                  <a:endParaRPr lang="zh-CN" altLang="en-US" dirty="0"/>
                                </a:p>
                              </p:txBody>
                            </p:sp>
                          </p:grpSp>
                          <p:cxnSp>
                            <p:nvCxnSpPr>
                              <p:cNvPr id="80" name="直接连接符 79">
                                <a:extLst>
                                  <a:ext uri="{FF2B5EF4-FFF2-40B4-BE49-F238E27FC236}">
                                    <a16:creationId xmlns:a16="http://schemas.microsoft.com/office/drawing/2014/main" id="{6BC4EA86-CBCE-4384-AD28-EF32AA9DE2CC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 flipV="1">
                                <a:off x="6671733" y="741913"/>
                                <a:ext cx="225115" cy="396485"/>
                              </a:xfrm>
                              <a:prstGeom prst="line">
                                <a:avLst/>
                              </a:prstGeom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cxnSp>
                            <p:nvCxnSpPr>
                              <p:cNvPr id="81" name="直接连接符 80">
                                <a:extLst>
                                  <a:ext uri="{FF2B5EF4-FFF2-40B4-BE49-F238E27FC236}">
                                    <a16:creationId xmlns:a16="http://schemas.microsoft.com/office/drawing/2014/main" id="{DEC117D6-8624-477B-9904-425394F1398B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 flipV="1">
                                <a:off x="7494466" y="1233506"/>
                                <a:ext cx="252613" cy="451273"/>
                              </a:xfrm>
                              <a:prstGeom prst="line">
                                <a:avLst/>
                              </a:prstGeom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cxnSp>
                            <p:nvCxnSpPr>
                              <p:cNvPr id="82" name="直接连接符 81">
                                <a:extLst>
                                  <a:ext uri="{FF2B5EF4-FFF2-40B4-BE49-F238E27FC236}">
                                    <a16:creationId xmlns:a16="http://schemas.microsoft.com/office/drawing/2014/main" id="{7B1942CF-1A40-43B0-9901-0BB766B956B9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>
                                <a:off x="6896848" y="734259"/>
                                <a:ext cx="597618" cy="7652"/>
                              </a:xfrm>
                              <a:prstGeom prst="line">
                                <a:avLst/>
                              </a:prstGeom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cxnSp>
                            <p:nvCxnSpPr>
                              <p:cNvPr id="83" name="直接连接符 82">
                                <a:extLst>
                                  <a:ext uri="{FF2B5EF4-FFF2-40B4-BE49-F238E27FC236}">
                                    <a16:creationId xmlns:a16="http://schemas.microsoft.com/office/drawing/2014/main" id="{04D80AF1-E107-40E1-B805-0E83F47B9984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 flipH="1" flipV="1">
                                <a:off x="7494466" y="759591"/>
                                <a:ext cx="252616" cy="499557"/>
                              </a:xfrm>
                              <a:prstGeom prst="line">
                                <a:avLst/>
                              </a:prstGeom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cxnSp>
                            <p:nvCxnSpPr>
                              <p:cNvPr id="84" name="直接连接符 83">
                                <a:extLst>
                                  <a:ext uri="{FF2B5EF4-FFF2-40B4-BE49-F238E27FC236}">
                                    <a16:creationId xmlns:a16="http://schemas.microsoft.com/office/drawing/2014/main" id="{44E65E63-99CC-4AEE-ABF1-E9313EF64718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>
                                <a:off x="6944506" y="806324"/>
                                <a:ext cx="454286" cy="0"/>
                              </a:xfrm>
                              <a:prstGeom prst="line">
                                <a:avLst/>
                              </a:prstGeom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</p:grpSp>
                      </p:grpSp>
                      <p:cxnSp>
                        <p:nvCxnSpPr>
                          <p:cNvPr id="72" name="直接连接符 71">
                            <a:extLst>
                              <a:ext uri="{FF2B5EF4-FFF2-40B4-BE49-F238E27FC236}">
                                <a16:creationId xmlns:a16="http://schemas.microsoft.com/office/drawing/2014/main" id="{CE781F7D-778E-4EED-BAF4-0C4EF8E02CAB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>
                            <a:off x="7747079" y="1245266"/>
                            <a:ext cx="550487" cy="13069"/>
                          </a:xfrm>
                          <a:prstGeom prst="line">
                            <a:avLst/>
                          </a:prstGeom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sp>
                        <p:nvSpPr>
                          <p:cNvPr id="73" name="文本框 72">
                            <a:extLst>
                              <a:ext uri="{FF2B5EF4-FFF2-40B4-BE49-F238E27FC236}">
                                <a16:creationId xmlns:a16="http://schemas.microsoft.com/office/drawing/2014/main" id="{BAE7408E-DFF9-4C6C-AA00-6AC6BD555A43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8201941" y="1073669"/>
                            <a:ext cx="355600" cy="36933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0">
                            <a:spAutoFit/>
                          </a:bodyPr>
                          <a:lstStyle/>
                          <a:p>
                            <a:r>
                              <a:rPr lang="en-US" altLang="zh-CN" dirty="0"/>
                              <a:t>O</a:t>
                            </a:r>
                            <a:endParaRPr lang="zh-CN" altLang="en-US" dirty="0"/>
                          </a:p>
                        </p:txBody>
                      </p:sp>
                    </p:grpSp>
                  </p:grpSp>
                  <p:cxnSp>
                    <p:nvCxnSpPr>
                      <p:cNvPr id="66" name="直接连接符 65">
                        <a:extLst>
                          <a:ext uri="{FF2B5EF4-FFF2-40B4-BE49-F238E27FC236}">
                            <a16:creationId xmlns:a16="http://schemas.microsoft.com/office/drawing/2014/main" id="{4B68CE36-659E-4BD4-97EA-9F8CFD9A8623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7612999" y="1824757"/>
                        <a:ext cx="454286" cy="0"/>
                      </a:xfrm>
                      <a:prstGeom prst="line">
                        <a:avLst/>
                      </a:pr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cxnSp>
                  <p:nvCxnSpPr>
                    <p:cNvPr id="62" name="直接连接符 61">
                      <a:extLst>
                        <a:ext uri="{FF2B5EF4-FFF2-40B4-BE49-F238E27FC236}">
                          <a16:creationId xmlns:a16="http://schemas.microsoft.com/office/drawing/2014/main" id="{510891A1-B9C1-4912-BCBB-2AA72C718375}"/>
                        </a:ext>
                      </a:extLst>
                    </p:cNvPr>
                    <p:cNvCxnSpPr/>
                    <p:nvPr/>
                  </p:nvCxnSpPr>
                  <p:spPr>
                    <a:xfrm flipH="1" flipV="1">
                      <a:off x="6483346" y="866271"/>
                      <a:ext cx="248178" cy="541867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3" name="直接连接符 62">
                      <a:extLst>
                        <a:ext uri="{FF2B5EF4-FFF2-40B4-BE49-F238E27FC236}">
                          <a16:creationId xmlns:a16="http://schemas.microsoft.com/office/drawing/2014/main" id="{BE18E8D1-3E8A-4C3E-9239-7033E461A031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7287925" y="866271"/>
                      <a:ext cx="202459" cy="565904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64" name="文本框 63">
                      <a:extLst>
                        <a:ext uri="{FF2B5EF4-FFF2-40B4-BE49-F238E27FC236}">
                          <a16:creationId xmlns:a16="http://schemas.microsoft.com/office/drawing/2014/main" id="{D23B8660-04DC-45C6-84C6-7A884542557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192324" y="604170"/>
                      <a:ext cx="575327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zh-CN" dirty="0"/>
                        <a:t>HN</a:t>
                      </a:r>
                      <a:endParaRPr lang="zh-CN" altLang="en-US" dirty="0"/>
                    </a:p>
                  </p:txBody>
                </p:sp>
              </p:grpSp>
              <p:sp>
                <p:nvSpPr>
                  <p:cNvPr id="58" name="文本框 57">
                    <a:extLst>
                      <a:ext uri="{FF2B5EF4-FFF2-40B4-BE49-F238E27FC236}">
                        <a16:creationId xmlns:a16="http://schemas.microsoft.com/office/drawing/2014/main" id="{BAD339BF-063D-4520-AF07-D621FEED2CE5}"/>
                      </a:ext>
                    </a:extLst>
                  </p:cNvPr>
                  <p:cNvSpPr txBox="1"/>
                  <p:nvPr/>
                </p:nvSpPr>
                <p:spPr>
                  <a:xfrm>
                    <a:off x="7287925" y="605668"/>
                    <a:ext cx="35560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dirty="0"/>
                      <a:t>N</a:t>
                    </a:r>
                    <a:endParaRPr lang="zh-CN" altLang="en-US" dirty="0"/>
                  </a:p>
                </p:txBody>
              </p:sp>
              <p:cxnSp>
                <p:nvCxnSpPr>
                  <p:cNvPr id="59" name="直接连接符 58">
                    <a:extLst>
                      <a:ext uri="{FF2B5EF4-FFF2-40B4-BE49-F238E27FC236}">
                        <a16:creationId xmlns:a16="http://schemas.microsoft.com/office/drawing/2014/main" id="{13F28E2F-2004-401E-8B7C-AE2B0818DCA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6540724" y="491962"/>
                    <a:ext cx="411209" cy="255006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0" name="直接连接符 59">
                    <a:extLst>
                      <a:ext uri="{FF2B5EF4-FFF2-40B4-BE49-F238E27FC236}">
                        <a16:creationId xmlns:a16="http://schemas.microsoft.com/office/drawing/2014/main" id="{782AA923-0E5F-4F67-A7E2-DCB3151D51F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951933" y="571725"/>
                    <a:ext cx="446923" cy="220835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8" name="组合 7">
                <a:extLst>
                  <a:ext uri="{FF2B5EF4-FFF2-40B4-BE49-F238E27FC236}">
                    <a16:creationId xmlns:a16="http://schemas.microsoft.com/office/drawing/2014/main" id="{1F6EDD61-3019-444F-9731-5D9073656E37}"/>
                  </a:ext>
                </a:extLst>
              </p:cNvPr>
              <p:cNvGrpSpPr/>
              <p:nvPr/>
            </p:nvGrpSpPr>
            <p:grpSpPr>
              <a:xfrm rot="16200000">
                <a:off x="6546390" y="3517257"/>
                <a:ext cx="2697660" cy="3101049"/>
                <a:chOff x="5683026" y="474039"/>
                <a:chExt cx="2697660" cy="3101049"/>
              </a:xfrm>
            </p:grpSpPr>
            <p:cxnSp>
              <p:nvCxnSpPr>
                <p:cNvPr id="17" name="直接连接符 16">
                  <a:extLst>
                    <a:ext uri="{FF2B5EF4-FFF2-40B4-BE49-F238E27FC236}">
                      <a16:creationId xmlns:a16="http://schemas.microsoft.com/office/drawing/2014/main" id="{89021593-05B5-4888-B654-331B7DF2824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942668" y="474039"/>
                  <a:ext cx="446486" cy="240438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8" name="组合 17">
                  <a:extLst>
                    <a:ext uri="{FF2B5EF4-FFF2-40B4-BE49-F238E27FC236}">
                      <a16:creationId xmlns:a16="http://schemas.microsoft.com/office/drawing/2014/main" id="{0E808324-A506-4099-A049-DEA651010F3E}"/>
                    </a:ext>
                  </a:extLst>
                </p:cNvPr>
                <p:cNvGrpSpPr/>
                <p:nvPr/>
              </p:nvGrpSpPr>
              <p:grpSpPr>
                <a:xfrm>
                  <a:off x="5683026" y="491962"/>
                  <a:ext cx="2697660" cy="3083126"/>
                  <a:chOff x="5683026" y="491962"/>
                  <a:chExt cx="2697660" cy="3083126"/>
                </a:xfrm>
              </p:grpSpPr>
              <p:grpSp>
                <p:nvGrpSpPr>
                  <p:cNvPr id="19" name="组合 18">
                    <a:extLst>
                      <a:ext uri="{FF2B5EF4-FFF2-40B4-BE49-F238E27FC236}">
                        <a16:creationId xmlns:a16="http://schemas.microsoft.com/office/drawing/2014/main" id="{8A01A418-5D25-4BEA-ACA4-EDB7D9DD398A}"/>
                      </a:ext>
                    </a:extLst>
                  </p:cNvPr>
                  <p:cNvGrpSpPr/>
                  <p:nvPr/>
                </p:nvGrpSpPr>
                <p:grpSpPr>
                  <a:xfrm>
                    <a:off x="5683026" y="604170"/>
                    <a:ext cx="2697660" cy="2970918"/>
                    <a:chOff x="5683026" y="604170"/>
                    <a:chExt cx="2697660" cy="2970918"/>
                  </a:xfrm>
                </p:grpSpPr>
                <p:grpSp>
                  <p:nvGrpSpPr>
                    <p:cNvPr id="23" name="组合 22">
                      <a:extLst>
                        <a:ext uri="{FF2B5EF4-FFF2-40B4-BE49-F238E27FC236}">
                          <a16:creationId xmlns:a16="http://schemas.microsoft.com/office/drawing/2014/main" id="{63D05152-CCBB-4560-B65B-C5CD696EC46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683026" y="1388725"/>
                      <a:ext cx="2697660" cy="2186363"/>
                      <a:chOff x="5683026" y="1388725"/>
                      <a:chExt cx="2697660" cy="2186363"/>
                    </a:xfrm>
                  </p:grpSpPr>
                  <p:grpSp>
                    <p:nvGrpSpPr>
                      <p:cNvPr id="27" name="组合 26">
                        <a:extLst>
                          <a:ext uri="{FF2B5EF4-FFF2-40B4-BE49-F238E27FC236}">
                            <a16:creationId xmlns:a16="http://schemas.microsoft.com/office/drawing/2014/main" id="{73C9797E-B7F4-4796-A124-2E8CC9468227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5683026" y="1388725"/>
                        <a:ext cx="2697660" cy="2186363"/>
                        <a:chOff x="5859881" y="734259"/>
                        <a:chExt cx="2697660" cy="2186363"/>
                      </a:xfrm>
                    </p:grpSpPr>
                    <p:sp>
                      <p:nvSpPr>
                        <p:cNvPr id="29" name="文本框 28">
                          <a:extLst>
                            <a:ext uri="{FF2B5EF4-FFF2-40B4-BE49-F238E27FC236}">
                              <a16:creationId xmlns:a16="http://schemas.microsoft.com/office/drawing/2014/main" id="{8BF935FF-5C13-4BD5-98F7-36734DFB1CDA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6415690" y="2025909"/>
                          <a:ext cx="355600" cy="3693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US" altLang="zh-CN" dirty="0"/>
                            <a:t>N</a:t>
                          </a:r>
                          <a:endParaRPr lang="zh-CN" altLang="en-US" dirty="0"/>
                        </a:p>
                      </p:txBody>
                    </p:sp>
                    <p:cxnSp>
                      <p:nvCxnSpPr>
                        <p:cNvPr id="30" name="直接连接符 29">
                          <a:extLst>
                            <a:ext uri="{FF2B5EF4-FFF2-40B4-BE49-F238E27FC236}">
                              <a16:creationId xmlns:a16="http://schemas.microsoft.com/office/drawing/2014/main" id="{ACCF97E6-317B-46CF-9BB6-1FEE1D21A9F9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H="1">
                          <a:off x="6096000" y="2225696"/>
                          <a:ext cx="406402" cy="0"/>
                        </a:xfrm>
                        <a:prstGeom prst="line">
                          <a:avLst/>
                        </a:prstGeom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grpSp>
                      <p:nvGrpSpPr>
                        <p:cNvPr id="31" name="组合 30">
                          <a:extLst>
                            <a:ext uri="{FF2B5EF4-FFF2-40B4-BE49-F238E27FC236}">
                              <a16:creationId xmlns:a16="http://schemas.microsoft.com/office/drawing/2014/main" id="{AD6F2BD6-211A-41F3-B7C6-A7F0D67133B6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7494466" y="1868632"/>
                          <a:ext cx="569310" cy="625275"/>
                          <a:chOff x="6648670" y="2295347"/>
                          <a:chExt cx="569310" cy="625275"/>
                        </a:xfrm>
                      </p:grpSpPr>
                      <p:cxnSp>
                        <p:nvCxnSpPr>
                          <p:cNvPr id="53" name="直接连接符 52">
                            <a:extLst>
                              <a:ext uri="{FF2B5EF4-FFF2-40B4-BE49-F238E27FC236}">
                                <a16:creationId xmlns:a16="http://schemas.microsoft.com/office/drawing/2014/main" id="{0B338A3F-5F2B-4CDA-BAD5-D2CFEC752B5C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>
                            <a:off x="6648670" y="2295347"/>
                            <a:ext cx="252613" cy="359068"/>
                          </a:xfrm>
                          <a:prstGeom prst="line">
                            <a:avLst/>
                          </a:prstGeom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sp>
                        <p:nvSpPr>
                          <p:cNvPr id="54" name="文本框 53">
                            <a:extLst>
                              <a:ext uri="{FF2B5EF4-FFF2-40B4-BE49-F238E27FC236}">
                                <a16:creationId xmlns:a16="http://schemas.microsoft.com/office/drawing/2014/main" id="{A7CCB10F-2A86-484F-B984-048C27C2DA09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6862380" y="2551290"/>
                            <a:ext cx="355600" cy="36933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0">
                            <a:spAutoFit/>
                          </a:bodyPr>
                          <a:lstStyle/>
                          <a:p>
                            <a:r>
                              <a:rPr lang="en-US" altLang="zh-CN" dirty="0"/>
                              <a:t>H</a:t>
                            </a:r>
                            <a:endParaRPr lang="zh-CN" altLang="en-US" dirty="0"/>
                          </a:p>
                        </p:txBody>
                      </p:sp>
                    </p:grpSp>
                    <p:grpSp>
                      <p:nvGrpSpPr>
                        <p:cNvPr id="32" name="组合 31">
                          <a:extLst>
                            <a:ext uri="{FF2B5EF4-FFF2-40B4-BE49-F238E27FC236}">
                              <a16:creationId xmlns:a16="http://schemas.microsoft.com/office/drawing/2014/main" id="{4662ABCA-F249-4299-80D2-B49B73A3C361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5859881" y="734259"/>
                          <a:ext cx="2697660" cy="2186363"/>
                          <a:chOff x="5859881" y="734259"/>
                          <a:chExt cx="2697660" cy="2186363"/>
                        </a:xfrm>
                      </p:grpSpPr>
                      <p:grpSp>
                        <p:nvGrpSpPr>
                          <p:cNvPr id="33" name="组合 32">
                            <a:extLst>
                              <a:ext uri="{FF2B5EF4-FFF2-40B4-BE49-F238E27FC236}">
                                <a16:creationId xmlns:a16="http://schemas.microsoft.com/office/drawing/2014/main" id="{2373A219-BBC4-4735-A150-3E81381568E3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5859881" y="734259"/>
                            <a:ext cx="1942155" cy="2186363"/>
                            <a:chOff x="5859881" y="734259"/>
                            <a:chExt cx="1942155" cy="2186363"/>
                          </a:xfrm>
                        </p:grpSpPr>
                        <p:cxnSp>
                          <p:nvCxnSpPr>
                            <p:cNvPr id="36" name="直接连接符 35">
                              <a:extLst>
                                <a:ext uri="{FF2B5EF4-FFF2-40B4-BE49-F238E27FC236}">
                                  <a16:creationId xmlns:a16="http://schemas.microsoft.com/office/drawing/2014/main" id="{971385B7-A4F8-4B05-80D0-8EBF05A71192}"/>
                                </a:ext>
                              </a:extLst>
                            </p:cNvPr>
                            <p:cNvCxnSpPr/>
                            <p:nvPr/>
                          </p:nvCxnSpPr>
                          <p:spPr>
                            <a:xfrm flipH="1">
                              <a:off x="6671733" y="1766735"/>
                              <a:ext cx="232979" cy="369332"/>
                            </a:xfrm>
                            <a:prstGeom prst="line">
                              <a:avLst/>
                            </a:prstGeom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sp>
                          <p:nvSpPr>
                            <p:cNvPr id="37" name="文本框 36">
                              <a:extLst>
                                <a:ext uri="{FF2B5EF4-FFF2-40B4-BE49-F238E27FC236}">
                                  <a16:creationId xmlns:a16="http://schemas.microsoft.com/office/drawing/2014/main" id="{636D6F47-9B05-491B-A8B6-FEB0C124F125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5859881" y="2041030"/>
                              <a:ext cx="355600" cy="369332"/>
                            </a:xfrm>
                            <a:prstGeom prst="rect">
                              <a:avLst/>
                            </a:prstGeom>
                            <a:noFill/>
                          </p:spPr>
                          <p:txBody>
                            <a:bodyPr wrap="square" rtlCol="0">
                              <a:spAutoFit/>
                            </a:bodyPr>
                            <a:lstStyle/>
                            <a:p>
                              <a:r>
                                <a:rPr lang="en-US" altLang="zh-CN" dirty="0"/>
                                <a:t>H</a:t>
                              </a:r>
                              <a:endParaRPr lang="zh-CN" altLang="en-US" dirty="0"/>
                            </a:p>
                          </p:txBody>
                        </p:sp>
                        <p:grpSp>
                          <p:nvGrpSpPr>
                            <p:cNvPr id="38" name="组合 37">
                              <a:extLst>
                                <a:ext uri="{FF2B5EF4-FFF2-40B4-BE49-F238E27FC236}">
                                  <a16:creationId xmlns:a16="http://schemas.microsoft.com/office/drawing/2014/main" id="{4EDAE860-BCB9-4155-AF29-8A8D8353DB17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648670" y="2295347"/>
                              <a:ext cx="569310" cy="625275"/>
                              <a:chOff x="6648670" y="2295347"/>
                              <a:chExt cx="569310" cy="625275"/>
                            </a:xfrm>
                          </p:grpSpPr>
                          <p:cxnSp>
                            <p:nvCxnSpPr>
                              <p:cNvPr id="51" name="直接连接符 50">
                                <a:extLst>
                                  <a:ext uri="{FF2B5EF4-FFF2-40B4-BE49-F238E27FC236}">
                                    <a16:creationId xmlns:a16="http://schemas.microsoft.com/office/drawing/2014/main" id="{82F01EA7-345A-48FE-8294-E67AB253CFB3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>
                                <a:off x="6648670" y="2295347"/>
                                <a:ext cx="252613" cy="359068"/>
                              </a:xfrm>
                              <a:prstGeom prst="line">
                                <a:avLst/>
                              </a:prstGeom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sp>
                            <p:nvSpPr>
                              <p:cNvPr id="52" name="文本框 51">
                                <a:extLst>
                                  <a:ext uri="{FF2B5EF4-FFF2-40B4-BE49-F238E27FC236}">
                                    <a16:creationId xmlns:a16="http://schemas.microsoft.com/office/drawing/2014/main" id="{4DD2BA71-224D-4929-BD26-FFDE5AEEDC95}"/>
                                  </a:ext>
                                </a:extLst>
                              </p:cNvPr>
                              <p:cNvSpPr txBox="1"/>
                              <p:nvPr/>
                            </p:nvSpPr>
                            <p:spPr>
                              <a:xfrm>
                                <a:off x="6862380" y="2551290"/>
                                <a:ext cx="355600" cy="369332"/>
                              </a:xfrm>
                              <a:prstGeom prst="rect">
                                <a:avLst/>
                              </a:prstGeom>
                              <a:noFill/>
                            </p:spPr>
                            <p:txBody>
                              <a:bodyPr wrap="square" rtlCol="0">
                                <a:spAutoFit/>
                              </a:bodyPr>
                              <a:lstStyle/>
                              <a:p>
                                <a:r>
                                  <a:rPr lang="en-US" altLang="zh-CN" dirty="0"/>
                                  <a:t>H</a:t>
                                </a:r>
                                <a:endParaRPr lang="zh-CN" altLang="en-US" dirty="0"/>
                              </a:p>
                            </p:txBody>
                          </p:sp>
                        </p:grpSp>
                        <p:cxnSp>
                          <p:nvCxnSpPr>
                            <p:cNvPr id="39" name="直接连接符 38">
                              <a:extLst>
                                <a:ext uri="{FF2B5EF4-FFF2-40B4-BE49-F238E27FC236}">
                                  <a16:creationId xmlns:a16="http://schemas.microsoft.com/office/drawing/2014/main" id="{11849696-954A-48F8-B4EC-6E392E6FC8E0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>
                              <a:off x="6788222" y="1311301"/>
                              <a:ext cx="217252" cy="396000"/>
                            </a:xfrm>
                            <a:prstGeom prst="line">
                              <a:avLst/>
                            </a:prstGeom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grpSp>
                          <p:nvGrpSpPr>
                            <p:cNvPr id="40" name="组合 39">
                              <a:extLst>
                                <a:ext uri="{FF2B5EF4-FFF2-40B4-BE49-F238E27FC236}">
                                  <a16:creationId xmlns:a16="http://schemas.microsoft.com/office/drawing/2014/main" id="{5DD4A904-4805-4078-B29F-ADE655471045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502400" y="734259"/>
                              <a:ext cx="1299636" cy="1406788"/>
                              <a:chOff x="6502400" y="734259"/>
                              <a:chExt cx="1299636" cy="1406788"/>
                            </a:xfrm>
                          </p:grpSpPr>
                          <p:grpSp>
                            <p:nvGrpSpPr>
                              <p:cNvPr id="41" name="组合 40">
                                <a:extLst>
                                  <a:ext uri="{FF2B5EF4-FFF2-40B4-BE49-F238E27FC236}">
                                    <a16:creationId xmlns:a16="http://schemas.microsoft.com/office/drawing/2014/main" id="{44F37FD0-CBCA-4AA0-8555-06AF9DEA9372}"/>
                                  </a:ext>
                                </a:extLst>
                              </p:cNvPr>
                              <p:cNvGrpSpPr/>
                              <p:nvPr/>
                            </p:nvGrpSpPr>
                            <p:grpSpPr>
                              <a:xfrm>
                                <a:off x="6502400" y="1052129"/>
                                <a:ext cx="1299636" cy="1088918"/>
                                <a:chOff x="6997700" y="1091458"/>
                                <a:chExt cx="859368" cy="703486"/>
                              </a:xfrm>
                            </p:grpSpPr>
                            <p:sp>
                              <p:nvSpPr>
                                <p:cNvPr id="47" name="文本框 46">
                                  <a:extLst>
                                    <a:ext uri="{FF2B5EF4-FFF2-40B4-BE49-F238E27FC236}">
                                      <a16:creationId xmlns:a16="http://schemas.microsoft.com/office/drawing/2014/main" id="{C0C9784A-6924-49AD-B86D-36084ED57E8B}"/>
                                    </a:ext>
                                  </a:extLst>
                                </p:cNvPr>
                                <p:cNvSpPr txBox="1"/>
                                <p:nvPr/>
                              </p:nvSpPr>
                              <p:spPr>
                                <a:xfrm>
                                  <a:off x="7501468" y="1425612"/>
                                  <a:ext cx="355600" cy="369332"/>
                                </a:xfrm>
                                <a:prstGeom prst="rect">
                                  <a:avLst/>
                                </a:prstGeom>
                                <a:noFill/>
                              </p:spPr>
                              <p:txBody>
                                <a:bodyPr wrap="square" rtlCol="0">
                                  <a:spAutoFit/>
                                </a:bodyPr>
                                <a:lstStyle/>
                                <a:p>
                                  <a:r>
                                    <a:rPr lang="en-US" altLang="zh-CN" dirty="0"/>
                                    <a:t>N</a:t>
                                  </a:r>
                                  <a:endParaRPr lang="zh-CN" altLang="en-US" dirty="0"/>
                                </a:p>
                              </p:txBody>
                            </p:sp>
                            <p:cxnSp>
                              <p:nvCxnSpPr>
                                <p:cNvPr id="48" name="直接连接符 47">
                                  <a:extLst>
                                    <a:ext uri="{FF2B5EF4-FFF2-40B4-BE49-F238E27FC236}">
                                      <a16:creationId xmlns:a16="http://schemas.microsoft.com/office/drawing/2014/main" id="{AA6B7379-2412-41FA-94B2-96058F5D7620}"/>
                                    </a:ext>
                                  </a:extLst>
                                </p:cNvPr>
                                <p:cNvCxnSpPr>
                                  <a:cxnSpLocks/>
                                </p:cNvCxnSpPr>
                                <p:nvPr/>
                              </p:nvCxnSpPr>
                              <p:spPr>
                                <a:xfrm flipH="1">
                                  <a:off x="7263724" y="1553124"/>
                                  <a:ext cx="296335" cy="0"/>
                                </a:xfrm>
                                <a:prstGeom prst="line">
                                  <a:avLst/>
                                </a:prstGeom>
                              </p:spPr>
                              <p:style>
                                <a:lnRef idx="1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  <p:cxnSp>
                              <p:nvCxnSpPr>
                                <p:cNvPr id="49" name="直接连接符 48">
                                  <a:extLst>
                                    <a:ext uri="{FF2B5EF4-FFF2-40B4-BE49-F238E27FC236}">
                                      <a16:creationId xmlns:a16="http://schemas.microsoft.com/office/drawing/2014/main" id="{E92CC14C-E673-43A9-B604-8B8EFE731E0A}"/>
                                    </a:ext>
                                  </a:extLst>
                                </p:cNvPr>
                                <p:cNvCxnSpPr>
                                  <a:cxnSpLocks/>
                                </p:cNvCxnSpPr>
                                <p:nvPr/>
                              </p:nvCxnSpPr>
                              <p:spPr>
                                <a:xfrm flipH="1" flipV="1">
                                  <a:off x="7109669" y="1258895"/>
                                  <a:ext cx="154056" cy="294228"/>
                                </a:xfrm>
                                <a:prstGeom prst="line">
                                  <a:avLst/>
                                </a:prstGeom>
                              </p:spPr>
                              <p:style>
                                <a:lnRef idx="1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  <p:sp>
                              <p:nvSpPr>
                                <p:cNvPr id="50" name="文本框 49">
                                  <a:extLst>
                                    <a:ext uri="{FF2B5EF4-FFF2-40B4-BE49-F238E27FC236}">
                                      <a16:creationId xmlns:a16="http://schemas.microsoft.com/office/drawing/2014/main" id="{C3CB4EED-C200-4DDC-B307-183011714C6E}"/>
                                    </a:ext>
                                  </a:extLst>
                                </p:cNvPr>
                                <p:cNvSpPr txBox="1"/>
                                <p:nvPr/>
                              </p:nvSpPr>
                              <p:spPr>
                                <a:xfrm>
                                  <a:off x="6997700" y="1091458"/>
                                  <a:ext cx="355600" cy="369332"/>
                                </a:xfrm>
                                <a:prstGeom prst="rect">
                                  <a:avLst/>
                                </a:prstGeom>
                                <a:noFill/>
                              </p:spPr>
                              <p:txBody>
                                <a:bodyPr wrap="square" rtlCol="0">
                                  <a:spAutoFit/>
                                </a:bodyPr>
                                <a:lstStyle/>
                                <a:p>
                                  <a:r>
                                    <a:rPr lang="en-US" altLang="zh-CN" dirty="0"/>
                                    <a:t>N</a:t>
                                  </a:r>
                                  <a:endParaRPr lang="zh-CN" altLang="en-US" dirty="0"/>
                                </a:p>
                              </p:txBody>
                            </p:sp>
                          </p:grpSp>
                          <p:cxnSp>
                            <p:nvCxnSpPr>
                              <p:cNvPr id="42" name="直接连接符 41">
                                <a:extLst>
                                  <a:ext uri="{FF2B5EF4-FFF2-40B4-BE49-F238E27FC236}">
                                    <a16:creationId xmlns:a16="http://schemas.microsoft.com/office/drawing/2014/main" id="{FE78495E-FA65-462B-BC4C-1162F9CDD08A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 flipV="1">
                                <a:off x="6671733" y="741913"/>
                                <a:ext cx="225115" cy="396485"/>
                              </a:xfrm>
                              <a:prstGeom prst="line">
                                <a:avLst/>
                              </a:prstGeom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cxnSp>
                            <p:nvCxnSpPr>
                              <p:cNvPr id="43" name="直接连接符 42">
                                <a:extLst>
                                  <a:ext uri="{FF2B5EF4-FFF2-40B4-BE49-F238E27FC236}">
                                    <a16:creationId xmlns:a16="http://schemas.microsoft.com/office/drawing/2014/main" id="{FEC7E26C-B263-4769-A470-FD95D8A5CC73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 flipV="1">
                                <a:off x="7494466" y="1233506"/>
                                <a:ext cx="252613" cy="451273"/>
                              </a:xfrm>
                              <a:prstGeom prst="line">
                                <a:avLst/>
                              </a:prstGeom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cxnSp>
                            <p:nvCxnSpPr>
                              <p:cNvPr id="44" name="直接连接符 43">
                                <a:extLst>
                                  <a:ext uri="{FF2B5EF4-FFF2-40B4-BE49-F238E27FC236}">
                                    <a16:creationId xmlns:a16="http://schemas.microsoft.com/office/drawing/2014/main" id="{45001F91-636B-4B58-BB98-D326B38AEA84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>
                                <a:off x="6896848" y="734259"/>
                                <a:ext cx="597618" cy="7652"/>
                              </a:xfrm>
                              <a:prstGeom prst="line">
                                <a:avLst/>
                              </a:prstGeom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cxnSp>
                            <p:nvCxnSpPr>
                              <p:cNvPr id="45" name="直接连接符 44">
                                <a:extLst>
                                  <a:ext uri="{FF2B5EF4-FFF2-40B4-BE49-F238E27FC236}">
                                    <a16:creationId xmlns:a16="http://schemas.microsoft.com/office/drawing/2014/main" id="{D212ADA4-FC02-4BFE-BCE6-FDB2E329FC3D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 flipH="1" flipV="1">
                                <a:off x="7494466" y="759591"/>
                                <a:ext cx="252616" cy="499557"/>
                              </a:xfrm>
                              <a:prstGeom prst="line">
                                <a:avLst/>
                              </a:prstGeom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cxnSp>
                            <p:nvCxnSpPr>
                              <p:cNvPr id="46" name="直接连接符 45">
                                <a:extLst>
                                  <a:ext uri="{FF2B5EF4-FFF2-40B4-BE49-F238E27FC236}">
                                    <a16:creationId xmlns:a16="http://schemas.microsoft.com/office/drawing/2014/main" id="{9C137948-EA9E-4B9B-91AA-73780727F76D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>
                                <a:off x="6944506" y="806324"/>
                                <a:ext cx="454286" cy="0"/>
                              </a:xfrm>
                              <a:prstGeom prst="line">
                                <a:avLst/>
                              </a:prstGeom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</p:grpSp>
                      </p:grpSp>
                      <p:cxnSp>
                        <p:nvCxnSpPr>
                          <p:cNvPr id="34" name="直接连接符 33">
                            <a:extLst>
                              <a:ext uri="{FF2B5EF4-FFF2-40B4-BE49-F238E27FC236}">
                                <a16:creationId xmlns:a16="http://schemas.microsoft.com/office/drawing/2014/main" id="{00D6709F-2E4F-4B2D-AC3E-9396D3604F1F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>
                            <a:off x="7747079" y="1245266"/>
                            <a:ext cx="550487" cy="13069"/>
                          </a:xfrm>
                          <a:prstGeom prst="line">
                            <a:avLst/>
                          </a:prstGeom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sp>
                        <p:nvSpPr>
                          <p:cNvPr id="35" name="文本框 34">
                            <a:extLst>
                              <a:ext uri="{FF2B5EF4-FFF2-40B4-BE49-F238E27FC236}">
                                <a16:creationId xmlns:a16="http://schemas.microsoft.com/office/drawing/2014/main" id="{72E10C3C-4461-46C3-A2B1-1D064543C786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8201941" y="1073669"/>
                            <a:ext cx="355600" cy="36933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0">
                            <a:spAutoFit/>
                          </a:bodyPr>
                          <a:lstStyle/>
                          <a:p>
                            <a:r>
                              <a:rPr lang="en-US" altLang="zh-CN" dirty="0"/>
                              <a:t>O</a:t>
                            </a:r>
                            <a:endParaRPr lang="zh-CN" altLang="en-US" dirty="0"/>
                          </a:p>
                        </p:txBody>
                      </p:sp>
                    </p:grpSp>
                  </p:grpSp>
                  <p:cxnSp>
                    <p:nvCxnSpPr>
                      <p:cNvPr id="28" name="直接连接符 27">
                        <a:extLst>
                          <a:ext uri="{FF2B5EF4-FFF2-40B4-BE49-F238E27FC236}">
                            <a16:creationId xmlns:a16="http://schemas.microsoft.com/office/drawing/2014/main" id="{B9C56FB1-ACAA-4BBF-9C2A-5D65CC2ADB01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7612999" y="1824757"/>
                        <a:ext cx="454286" cy="0"/>
                      </a:xfrm>
                      <a:prstGeom prst="line">
                        <a:avLst/>
                      </a:pr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cxnSp>
                  <p:nvCxnSpPr>
                    <p:cNvPr id="24" name="直接连接符 23">
                      <a:extLst>
                        <a:ext uri="{FF2B5EF4-FFF2-40B4-BE49-F238E27FC236}">
                          <a16:creationId xmlns:a16="http://schemas.microsoft.com/office/drawing/2014/main" id="{31EAB689-E3E5-4B77-B528-34BF327956D1}"/>
                        </a:ext>
                      </a:extLst>
                    </p:cNvPr>
                    <p:cNvCxnSpPr/>
                    <p:nvPr/>
                  </p:nvCxnSpPr>
                  <p:spPr>
                    <a:xfrm flipH="1" flipV="1">
                      <a:off x="6483346" y="866271"/>
                      <a:ext cx="248178" cy="541867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5" name="直接连接符 24">
                      <a:extLst>
                        <a:ext uri="{FF2B5EF4-FFF2-40B4-BE49-F238E27FC236}">
                          <a16:creationId xmlns:a16="http://schemas.microsoft.com/office/drawing/2014/main" id="{06E0E9C1-DFA8-4E4E-96E2-906CA3E33D22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7287925" y="866271"/>
                      <a:ext cx="202459" cy="565904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6" name="文本框 25">
                      <a:extLst>
                        <a:ext uri="{FF2B5EF4-FFF2-40B4-BE49-F238E27FC236}">
                          <a16:creationId xmlns:a16="http://schemas.microsoft.com/office/drawing/2014/main" id="{2D6CEE99-E679-40CE-AC5F-C60DC15ACC7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192324" y="604170"/>
                      <a:ext cx="575327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zh-CN" dirty="0"/>
                        <a:t>HN</a:t>
                      </a:r>
                      <a:endParaRPr lang="zh-CN" altLang="en-US" dirty="0"/>
                    </a:p>
                  </p:txBody>
                </p:sp>
              </p:grpSp>
              <p:sp>
                <p:nvSpPr>
                  <p:cNvPr id="20" name="文本框 19">
                    <a:extLst>
                      <a:ext uri="{FF2B5EF4-FFF2-40B4-BE49-F238E27FC236}">
                        <a16:creationId xmlns:a16="http://schemas.microsoft.com/office/drawing/2014/main" id="{BFE73C90-F704-4758-9216-FFCDEE4E9A0E}"/>
                      </a:ext>
                    </a:extLst>
                  </p:cNvPr>
                  <p:cNvSpPr txBox="1"/>
                  <p:nvPr/>
                </p:nvSpPr>
                <p:spPr>
                  <a:xfrm>
                    <a:off x="7287925" y="605668"/>
                    <a:ext cx="35560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dirty="0"/>
                      <a:t>N</a:t>
                    </a:r>
                    <a:endParaRPr lang="zh-CN" altLang="en-US" dirty="0"/>
                  </a:p>
                </p:txBody>
              </p:sp>
              <p:cxnSp>
                <p:nvCxnSpPr>
                  <p:cNvPr id="21" name="直接连接符 20">
                    <a:extLst>
                      <a:ext uri="{FF2B5EF4-FFF2-40B4-BE49-F238E27FC236}">
                        <a16:creationId xmlns:a16="http://schemas.microsoft.com/office/drawing/2014/main" id="{22FBEAF3-009A-4CD4-99E3-B3AD7E37834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6540724" y="491962"/>
                    <a:ext cx="411209" cy="255006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" name="直接连接符 21">
                    <a:extLst>
                      <a:ext uri="{FF2B5EF4-FFF2-40B4-BE49-F238E27FC236}">
                        <a16:creationId xmlns:a16="http://schemas.microsoft.com/office/drawing/2014/main" id="{9717281A-5D54-4F83-8461-C35DCB6C379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951933" y="571725"/>
                    <a:ext cx="446923" cy="220835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9" name="直接连接符 8">
                <a:extLst>
                  <a:ext uri="{FF2B5EF4-FFF2-40B4-BE49-F238E27FC236}">
                    <a16:creationId xmlns:a16="http://schemas.microsoft.com/office/drawing/2014/main" id="{26C2F6D1-ECC3-420B-BC3E-7F254213D3E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368195" y="1014778"/>
                <a:ext cx="327313" cy="154646"/>
              </a:xfrm>
              <a:prstGeom prst="line">
                <a:avLst/>
              </a:prstGeom>
              <a:ln w="19050" cap="flat" cmpd="sng" algn="ctr">
                <a:solidFill>
                  <a:schemeClr val="accent1"/>
                </a:solidFill>
                <a:prstDash val="sys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10" name="直接连接符 9">
                <a:extLst>
                  <a:ext uri="{FF2B5EF4-FFF2-40B4-BE49-F238E27FC236}">
                    <a16:creationId xmlns:a16="http://schemas.microsoft.com/office/drawing/2014/main" id="{36B6D65C-FE9C-4C0F-BAF7-0B2ABD4709E1}"/>
                  </a:ext>
                </a:extLst>
              </p:cNvPr>
              <p:cNvCxnSpPr>
                <a:cxnSpLocks/>
                <a:stCxn id="90" idx="2"/>
              </p:cNvCxnSpPr>
              <p:nvPr/>
            </p:nvCxnSpPr>
            <p:spPr>
              <a:xfrm flipH="1" flipV="1">
                <a:off x="10492770" y="1785822"/>
                <a:ext cx="193296" cy="438772"/>
              </a:xfrm>
              <a:prstGeom prst="line">
                <a:avLst/>
              </a:prstGeom>
              <a:ln w="19050" cap="flat" cmpd="sng" algn="ctr">
                <a:solidFill>
                  <a:schemeClr val="accent1"/>
                </a:solidFill>
                <a:prstDash val="sys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11" name="直接连接符 10">
                <a:extLst>
                  <a:ext uri="{FF2B5EF4-FFF2-40B4-BE49-F238E27FC236}">
                    <a16:creationId xmlns:a16="http://schemas.microsoft.com/office/drawing/2014/main" id="{EE23B3C5-BF40-4997-911A-23DC258C537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046247" y="1926898"/>
                <a:ext cx="163656" cy="293135"/>
              </a:xfrm>
              <a:prstGeom prst="line">
                <a:avLst/>
              </a:prstGeom>
              <a:ln w="19050" cap="flat" cmpd="sng" algn="ctr">
                <a:solidFill>
                  <a:schemeClr val="accent1"/>
                </a:solidFill>
                <a:prstDash val="sys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12" name="直接连接符 11">
                <a:extLst>
                  <a:ext uri="{FF2B5EF4-FFF2-40B4-BE49-F238E27FC236}">
                    <a16:creationId xmlns:a16="http://schemas.microsoft.com/office/drawing/2014/main" id="{F29F4E50-4BD1-497C-8E7D-5A65F523B11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9428680" y="2397776"/>
                <a:ext cx="280294" cy="352635"/>
              </a:xfrm>
              <a:prstGeom prst="line">
                <a:avLst/>
              </a:prstGeom>
              <a:ln w="19050" cap="flat" cmpd="sng" algn="ctr">
                <a:solidFill>
                  <a:schemeClr val="accent1"/>
                </a:solidFill>
                <a:prstDash val="sys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13" name="直接连接符 12">
                <a:extLst>
                  <a:ext uri="{FF2B5EF4-FFF2-40B4-BE49-F238E27FC236}">
                    <a16:creationId xmlns:a16="http://schemas.microsoft.com/office/drawing/2014/main" id="{E7A623C9-0AD8-4588-A1DB-3921977C9738}"/>
                  </a:ext>
                </a:extLst>
              </p:cNvPr>
              <p:cNvCxnSpPr>
                <a:cxnSpLocks/>
                <a:stCxn id="20" idx="3"/>
              </p:cNvCxnSpPr>
              <p:nvPr/>
            </p:nvCxnSpPr>
            <p:spPr>
              <a:xfrm flipH="1" flipV="1">
                <a:off x="6625443" y="3993331"/>
                <a:ext cx="35548" cy="462782"/>
              </a:xfrm>
              <a:prstGeom prst="line">
                <a:avLst/>
              </a:prstGeom>
              <a:ln w="19050" cap="flat" cmpd="sng" algn="ctr">
                <a:solidFill>
                  <a:schemeClr val="accent1"/>
                </a:solidFill>
                <a:prstDash val="sys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14" name="直接连接符 13">
                <a:extLst>
                  <a:ext uri="{FF2B5EF4-FFF2-40B4-BE49-F238E27FC236}">
                    <a16:creationId xmlns:a16="http://schemas.microsoft.com/office/drawing/2014/main" id="{FB411D3B-C5CC-4BA0-A6AD-B1EFC037DEA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528420" y="3506488"/>
                <a:ext cx="171870" cy="300714"/>
              </a:xfrm>
              <a:prstGeom prst="line">
                <a:avLst/>
              </a:prstGeom>
              <a:ln w="19050" cap="flat" cmpd="sng" algn="ctr">
                <a:solidFill>
                  <a:schemeClr val="accent1"/>
                </a:solidFill>
                <a:prstDash val="sys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15" name="直接连接符 14">
                <a:extLst>
                  <a:ext uri="{FF2B5EF4-FFF2-40B4-BE49-F238E27FC236}">
                    <a16:creationId xmlns:a16="http://schemas.microsoft.com/office/drawing/2014/main" id="{F1084A01-FD62-4DC0-B576-B6F8F928B58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943590" y="3993331"/>
                <a:ext cx="345220" cy="321197"/>
              </a:xfrm>
              <a:prstGeom prst="line">
                <a:avLst/>
              </a:prstGeom>
              <a:ln w="19050" cap="flat" cmpd="sng" algn="ctr">
                <a:solidFill>
                  <a:schemeClr val="accent1"/>
                </a:solidFill>
                <a:prstDash val="sys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16" name="直接连接符 15">
                <a:extLst>
                  <a:ext uri="{FF2B5EF4-FFF2-40B4-BE49-F238E27FC236}">
                    <a16:creationId xmlns:a16="http://schemas.microsoft.com/office/drawing/2014/main" id="{3C1CE57D-D1F9-4914-ABC8-13637FE768C6}"/>
                  </a:ext>
                </a:extLst>
              </p:cNvPr>
              <p:cNvCxnSpPr>
                <a:cxnSpLocks/>
                <a:stCxn id="52" idx="2"/>
              </p:cNvCxnSpPr>
              <p:nvPr/>
            </p:nvCxnSpPr>
            <p:spPr>
              <a:xfrm flipV="1">
                <a:off x="9445747" y="5060933"/>
                <a:ext cx="515999" cy="175380"/>
              </a:xfrm>
              <a:prstGeom prst="line">
                <a:avLst/>
              </a:prstGeom>
              <a:ln w="19050" cap="flat" cmpd="sng" algn="ctr">
                <a:solidFill>
                  <a:schemeClr val="accent1"/>
                </a:solidFill>
                <a:prstDash val="sys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</p:grpSp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FB150A50-979C-406A-A65F-A00333C0CE65}"/>
                </a:ext>
              </a:extLst>
            </p:cNvPr>
            <p:cNvSpPr/>
            <p:nvPr/>
          </p:nvSpPr>
          <p:spPr>
            <a:xfrm>
              <a:off x="8026795" y="2855074"/>
              <a:ext cx="1259166" cy="1141076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150580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D4086B2-FD7B-45A4-9905-EE4AFEDA97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81942" y="1521729"/>
            <a:ext cx="8619958" cy="4437731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C7E605AE-626D-45FF-807C-846FD094E4A6}"/>
              </a:ext>
            </a:extLst>
          </p:cNvPr>
          <p:cNvSpPr txBox="1"/>
          <p:nvPr/>
        </p:nvSpPr>
        <p:spPr>
          <a:xfrm>
            <a:off x="0" y="0"/>
            <a:ext cx="19442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MNase-seq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189573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43894A6-E3F8-4835-BECA-2B6FE6087E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9393" y="648071"/>
            <a:ext cx="4927106" cy="253657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DDEE186-6942-4694-B3B1-2A89E1980B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9393" y="3184647"/>
            <a:ext cx="4927106" cy="253657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BC32236-26D9-4B0B-8AC4-BCAB5A9DA1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6500" y="3184647"/>
            <a:ext cx="4927104" cy="253657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B3B58F1-B87A-4F6E-AB81-791F65FF6BF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6500" y="704056"/>
            <a:ext cx="4927106" cy="2536575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C094DD1D-0E0A-4102-BA7B-AE4F2CE45C7F}"/>
              </a:ext>
            </a:extLst>
          </p:cNvPr>
          <p:cNvSpPr txBox="1"/>
          <p:nvPr/>
        </p:nvSpPr>
        <p:spPr>
          <a:xfrm>
            <a:off x="0" y="0"/>
            <a:ext cx="19442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nucleoATAC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6557AF2D-59CB-47B8-A470-92C0DD71FAC4}"/>
              </a:ext>
            </a:extLst>
          </p:cNvPr>
          <p:cNvSpPr txBox="1"/>
          <p:nvPr/>
        </p:nvSpPr>
        <p:spPr>
          <a:xfrm>
            <a:off x="3676594" y="1236316"/>
            <a:ext cx="19131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K562</a:t>
            </a:r>
          </a:p>
          <a:p>
            <a:r>
              <a:rPr lang="en-US" altLang="zh-CN" dirty="0"/>
              <a:t>reads</a:t>
            </a:r>
            <a:r>
              <a:rPr lang="zh-CN" altLang="en-US" dirty="0"/>
              <a:t>：</a:t>
            </a:r>
            <a:r>
              <a:rPr lang="en-US" altLang="zh-CN" dirty="0"/>
              <a:t>31052350</a:t>
            </a:r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9F38A777-0EF7-4A56-926D-C8332B6E5C99}"/>
              </a:ext>
            </a:extLst>
          </p:cNvPr>
          <p:cNvSpPr txBox="1"/>
          <p:nvPr/>
        </p:nvSpPr>
        <p:spPr>
          <a:xfrm>
            <a:off x="9041386" y="1247855"/>
            <a:ext cx="21439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K562</a:t>
            </a:r>
          </a:p>
          <a:p>
            <a:r>
              <a:rPr lang="en-US" altLang="zh-CN" dirty="0"/>
              <a:t>reads</a:t>
            </a:r>
            <a:r>
              <a:rPr lang="zh-CN" altLang="en-US" dirty="0"/>
              <a:t>：</a:t>
            </a:r>
            <a:r>
              <a:rPr lang="en-US" altLang="zh-CN" dirty="0"/>
              <a:t>100734500</a:t>
            </a:r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54333E02-9975-4FFA-A1D9-FF353B391BD4}"/>
              </a:ext>
            </a:extLst>
          </p:cNvPr>
          <p:cNvSpPr txBox="1"/>
          <p:nvPr/>
        </p:nvSpPr>
        <p:spPr>
          <a:xfrm>
            <a:off x="9041386" y="3728446"/>
            <a:ext cx="21794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CNCC</a:t>
            </a:r>
          </a:p>
          <a:p>
            <a:r>
              <a:rPr lang="en-US" altLang="zh-CN" dirty="0"/>
              <a:t>reads</a:t>
            </a:r>
            <a:r>
              <a:rPr lang="zh-CN" altLang="en-US" dirty="0"/>
              <a:t>：</a:t>
            </a:r>
            <a:r>
              <a:rPr lang="en-US" altLang="zh-CN" dirty="0"/>
              <a:t>29478822</a:t>
            </a:r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F2D4D94C-95B1-40C1-AE5D-D1795F2E2CAD}"/>
              </a:ext>
            </a:extLst>
          </p:cNvPr>
          <p:cNvSpPr txBox="1"/>
          <p:nvPr/>
        </p:nvSpPr>
        <p:spPr>
          <a:xfrm>
            <a:off x="3598190" y="3801091"/>
            <a:ext cx="19131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K562</a:t>
            </a:r>
          </a:p>
          <a:p>
            <a:r>
              <a:rPr lang="en-US" altLang="zh-CN" dirty="0"/>
              <a:t>reads</a:t>
            </a:r>
            <a:r>
              <a:rPr lang="zh-CN" altLang="en-US" dirty="0"/>
              <a:t>：</a:t>
            </a:r>
            <a:r>
              <a:rPr lang="en-US" altLang="zh-CN" dirty="0"/>
              <a:t>34323424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045931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43894A6-E3F8-4835-BECA-2B6FE6087E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9394" y="648071"/>
            <a:ext cx="4927104" cy="253657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DDEE186-6942-4694-B3B1-2A89E1980B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9393" y="3184647"/>
            <a:ext cx="4927106" cy="253657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BC32236-26D9-4B0B-8AC4-BCAB5A9DA1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6500" y="3184647"/>
            <a:ext cx="4927104" cy="253657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B3B58F1-B87A-4F6E-AB81-791F65FF6BF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6500" y="648071"/>
            <a:ext cx="4927104" cy="2536575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2537E920-FF67-4F58-89CA-4714AB621BB1}"/>
              </a:ext>
            </a:extLst>
          </p:cNvPr>
          <p:cNvSpPr txBox="1"/>
          <p:nvPr/>
        </p:nvSpPr>
        <p:spPr>
          <a:xfrm>
            <a:off x="2942947" y="1136777"/>
            <a:ext cx="19131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K562</a:t>
            </a:r>
          </a:p>
          <a:p>
            <a:r>
              <a:rPr lang="en-US" altLang="zh-CN" dirty="0"/>
              <a:t>reads</a:t>
            </a:r>
            <a:r>
              <a:rPr lang="zh-CN" altLang="en-US" dirty="0"/>
              <a:t>：</a:t>
            </a:r>
            <a:r>
              <a:rPr lang="en-US" altLang="zh-CN" dirty="0"/>
              <a:t>31052350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8236E1B-AEF7-49AE-8A8A-738DCA6D77DD}"/>
              </a:ext>
            </a:extLst>
          </p:cNvPr>
          <p:cNvSpPr txBox="1"/>
          <p:nvPr/>
        </p:nvSpPr>
        <p:spPr>
          <a:xfrm>
            <a:off x="7870052" y="1136777"/>
            <a:ext cx="21439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K562</a:t>
            </a:r>
          </a:p>
          <a:p>
            <a:r>
              <a:rPr lang="en-US" altLang="zh-CN" dirty="0"/>
              <a:t>reads</a:t>
            </a:r>
            <a:r>
              <a:rPr lang="zh-CN" altLang="en-US" dirty="0"/>
              <a:t>：</a:t>
            </a:r>
            <a:r>
              <a:rPr lang="en-US" altLang="zh-CN" dirty="0"/>
              <a:t>100734500</a:t>
            </a:r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E8517B57-9598-436D-9276-4245C367108B}"/>
              </a:ext>
            </a:extLst>
          </p:cNvPr>
          <p:cNvSpPr txBox="1"/>
          <p:nvPr/>
        </p:nvSpPr>
        <p:spPr>
          <a:xfrm>
            <a:off x="7933897" y="3673353"/>
            <a:ext cx="21794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CNCC</a:t>
            </a:r>
          </a:p>
          <a:p>
            <a:r>
              <a:rPr lang="en-US" altLang="zh-CN" dirty="0"/>
              <a:t>reads</a:t>
            </a:r>
            <a:r>
              <a:rPr lang="zh-CN" altLang="en-US" dirty="0"/>
              <a:t>：</a:t>
            </a:r>
            <a:r>
              <a:rPr lang="en-US" altLang="zh-CN" dirty="0"/>
              <a:t>29478822</a:t>
            </a:r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FA227F3A-62A9-4BDB-9A85-DE34E16C15BA}"/>
              </a:ext>
            </a:extLst>
          </p:cNvPr>
          <p:cNvSpPr txBox="1"/>
          <p:nvPr/>
        </p:nvSpPr>
        <p:spPr>
          <a:xfrm>
            <a:off x="2942947" y="3673353"/>
            <a:ext cx="19131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K562</a:t>
            </a:r>
          </a:p>
          <a:p>
            <a:r>
              <a:rPr lang="en-US" altLang="zh-CN" dirty="0"/>
              <a:t>reads</a:t>
            </a:r>
            <a:r>
              <a:rPr lang="zh-CN" altLang="en-US" dirty="0"/>
              <a:t>：</a:t>
            </a:r>
            <a:r>
              <a:rPr lang="en-US" altLang="zh-CN" dirty="0"/>
              <a:t>34323424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617355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F2D86C-C86E-441C-BE28-50E968EF94C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针对</a:t>
            </a:r>
            <a:r>
              <a:rPr lang="en-US" altLang="zh-CN" dirty="0"/>
              <a:t>G4 peak</a:t>
            </a:r>
            <a:r>
              <a:rPr lang="zh-CN" altLang="en-US" dirty="0"/>
              <a:t>进行的细分类以及筛选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0BBC3D9-397A-4455-84C8-F3E1A94CFD2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第一种分类策略</a:t>
            </a:r>
          </a:p>
        </p:txBody>
      </p:sp>
    </p:spTree>
    <p:extLst>
      <p:ext uri="{BB962C8B-B14F-4D97-AF65-F5344CB8AC3E}">
        <p14:creationId xmlns:p14="http://schemas.microsoft.com/office/powerpoint/2010/main" val="28538566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FA32737-89AD-4393-A0D3-049C64D268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276693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9C9DB470-54E9-4FF3-99E7-3D0CB73B5C3C}"/>
              </a:ext>
            </a:extLst>
          </p:cNvPr>
          <p:cNvSpPr txBox="1"/>
          <p:nvPr/>
        </p:nvSpPr>
        <p:spPr>
          <a:xfrm>
            <a:off x="5495278" y="6085823"/>
            <a:ext cx="1482572" cy="3817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Unique motif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193705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11896DE9-EA7B-4049-985B-D189AD22946B}"/>
              </a:ext>
            </a:extLst>
          </p:cNvPr>
          <p:cNvCxnSpPr/>
          <p:nvPr/>
        </p:nvCxnSpPr>
        <p:spPr>
          <a:xfrm>
            <a:off x="1862667" y="1642533"/>
            <a:ext cx="87206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8592A1D3-362F-43BB-B75E-D1A7833B23A9}"/>
              </a:ext>
            </a:extLst>
          </p:cNvPr>
          <p:cNvCxnSpPr/>
          <p:nvPr/>
        </p:nvCxnSpPr>
        <p:spPr>
          <a:xfrm>
            <a:off x="6096000" y="1642533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流程图: 接点 5">
            <a:extLst>
              <a:ext uri="{FF2B5EF4-FFF2-40B4-BE49-F238E27FC236}">
                <a16:creationId xmlns:a16="http://schemas.microsoft.com/office/drawing/2014/main" id="{D9290FC0-C5E7-4E86-9A72-E7BA14E51697}"/>
              </a:ext>
            </a:extLst>
          </p:cNvPr>
          <p:cNvSpPr/>
          <p:nvPr/>
        </p:nvSpPr>
        <p:spPr>
          <a:xfrm>
            <a:off x="5740400" y="1540932"/>
            <a:ext cx="101600" cy="194733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C5B2AB56-DD41-420F-AEB3-93C9B169DB95}"/>
              </a:ext>
            </a:extLst>
          </p:cNvPr>
          <p:cNvGrpSpPr/>
          <p:nvPr/>
        </p:nvGrpSpPr>
        <p:grpSpPr>
          <a:xfrm>
            <a:off x="3149599" y="1761068"/>
            <a:ext cx="3996268" cy="914324"/>
            <a:chOff x="3149599" y="1761068"/>
            <a:chExt cx="3996268" cy="914324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ED6473FE-5368-41C5-B84A-968EB4D373B2}"/>
                </a:ext>
              </a:extLst>
            </p:cNvPr>
            <p:cNvSpPr/>
            <p:nvPr/>
          </p:nvSpPr>
          <p:spPr>
            <a:xfrm>
              <a:off x="3149599" y="1761068"/>
              <a:ext cx="897468" cy="16931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A305FD0A-E427-4C21-9359-B7CA276670B3}"/>
                </a:ext>
              </a:extLst>
            </p:cNvPr>
            <p:cNvSpPr/>
            <p:nvPr/>
          </p:nvSpPr>
          <p:spPr>
            <a:xfrm>
              <a:off x="3615264" y="2065843"/>
              <a:ext cx="1566335" cy="19467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ED6473FE-5368-41C5-B84A-968EB4D373B2}"/>
                </a:ext>
              </a:extLst>
            </p:cNvPr>
            <p:cNvSpPr/>
            <p:nvPr/>
          </p:nvSpPr>
          <p:spPr>
            <a:xfrm>
              <a:off x="5046133" y="1833017"/>
              <a:ext cx="2099734" cy="16931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ED6473FE-5368-41C5-B84A-968EB4D373B2}"/>
                </a:ext>
              </a:extLst>
            </p:cNvPr>
            <p:cNvSpPr/>
            <p:nvPr/>
          </p:nvSpPr>
          <p:spPr>
            <a:xfrm>
              <a:off x="5842000" y="2133558"/>
              <a:ext cx="660400" cy="19467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ED6473FE-5368-41C5-B84A-968EB4D373B2}"/>
                </a:ext>
              </a:extLst>
            </p:cNvPr>
            <p:cNvSpPr/>
            <p:nvPr/>
          </p:nvSpPr>
          <p:spPr>
            <a:xfrm>
              <a:off x="5181599" y="2506076"/>
              <a:ext cx="1041401" cy="16931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A622D729-D9CA-4AC2-A42E-383889D9CD24}"/>
              </a:ext>
            </a:extLst>
          </p:cNvPr>
          <p:cNvCxnSpPr/>
          <p:nvPr/>
        </p:nvCxnSpPr>
        <p:spPr>
          <a:xfrm>
            <a:off x="2988731" y="3445933"/>
            <a:ext cx="87206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F15F922B-F95D-4E91-AC17-06B74ED3E74A}"/>
              </a:ext>
            </a:extLst>
          </p:cNvPr>
          <p:cNvCxnSpPr>
            <a:cxnSpLocks/>
          </p:cNvCxnSpPr>
          <p:nvPr/>
        </p:nvCxnSpPr>
        <p:spPr>
          <a:xfrm>
            <a:off x="685800" y="4910667"/>
            <a:ext cx="6731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流程图: 接点 14">
            <a:extLst>
              <a:ext uri="{FF2B5EF4-FFF2-40B4-BE49-F238E27FC236}">
                <a16:creationId xmlns:a16="http://schemas.microsoft.com/office/drawing/2014/main" id="{A1113F2F-2843-4707-B9F4-420B3F29BF7B}"/>
              </a:ext>
            </a:extLst>
          </p:cNvPr>
          <p:cNvSpPr/>
          <p:nvPr/>
        </p:nvSpPr>
        <p:spPr>
          <a:xfrm>
            <a:off x="4988982" y="4872697"/>
            <a:ext cx="114302" cy="169214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流程图: 接点 15">
            <a:extLst>
              <a:ext uri="{FF2B5EF4-FFF2-40B4-BE49-F238E27FC236}">
                <a16:creationId xmlns:a16="http://schemas.microsoft.com/office/drawing/2014/main" id="{DA4B0F37-B7A9-49D0-BA12-DAE6DE4A480D}"/>
              </a:ext>
            </a:extLst>
          </p:cNvPr>
          <p:cNvSpPr/>
          <p:nvPr/>
        </p:nvSpPr>
        <p:spPr>
          <a:xfrm>
            <a:off x="5621867" y="3297713"/>
            <a:ext cx="118533" cy="169316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8C52E618-625F-43C4-B292-780139A7B6D4}"/>
              </a:ext>
            </a:extLst>
          </p:cNvPr>
          <p:cNvGrpSpPr/>
          <p:nvPr/>
        </p:nvGrpSpPr>
        <p:grpSpPr>
          <a:xfrm>
            <a:off x="3149599" y="3520196"/>
            <a:ext cx="3996268" cy="914324"/>
            <a:chOff x="3149599" y="1761068"/>
            <a:chExt cx="3996268" cy="914324"/>
          </a:xfrm>
        </p:grpSpPr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AAFD2394-930A-49E8-BCB2-09F6D1ABD15A}"/>
                </a:ext>
              </a:extLst>
            </p:cNvPr>
            <p:cNvSpPr/>
            <p:nvPr/>
          </p:nvSpPr>
          <p:spPr>
            <a:xfrm>
              <a:off x="3149599" y="1761068"/>
              <a:ext cx="897468" cy="16931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EB43A8C7-0232-4952-BC3B-1325747E64CD}"/>
                </a:ext>
              </a:extLst>
            </p:cNvPr>
            <p:cNvSpPr/>
            <p:nvPr/>
          </p:nvSpPr>
          <p:spPr>
            <a:xfrm>
              <a:off x="3615264" y="2065843"/>
              <a:ext cx="1566335" cy="19467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18CBD6BC-97E9-43EF-8FF3-9D82FA62F11B}"/>
                </a:ext>
              </a:extLst>
            </p:cNvPr>
            <p:cNvSpPr/>
            <p:nvPr/>
          </p:nvSpPr>
          <p:spPr>
            <a:xfrm>
              <a:off x="5046133" y="1833017"/>
              <a:ext cx="2099734" cy="16931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17F5E5CE-97FF-4D2F-9033-6D4FC9671FEF}"/>
                </a:ext>
              </a:extLst>
            </p:cNvPr>
            <p:cNvSpPr/>
            <p:nvPr/>
          </p:nvSpPr>
          <p:spPr>
            <a:xfrm>
              <a:off x="5842000" y="2133558"/>
              <a:ext cx="660400" cy="19467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E806A0F2-A594-4DB3-A93F-1E6BD8947983}"/>
                </a:ext>
              </a:extLst>
            </p:cNvPr>
            <p:cNvSpPr/>
            <p:nvPr/>
          </p:nvSpPr>
          <p:spPr>
            <a:xfrm>
              <a:off x="5181599" y="2506076"/>
              <a:ext cx="1041401" cy="16931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D19E5D27-533D-4089-A647-B05A7A5D6089}"/>
              </a:ext>
            </a:extLst>
          </p:cNvPr>
          <p:cNvGrpSpPr/>
          <p:nvPr/>
        </p:nvGrpSpPr>
        <p:grpSpPr>
          <a:xfrm>
            <a:off x="3149599" y="5060896"/>
            <a:ext cx="3996268" cy="914324"/>
            <a:chOff x="3149599" y="1761068"/>
            <a:chExt cx="3996268" cy="914324"/>
          </a:xfrm>
        </p:grpSpPr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F3475D28-5C57-4C90-9147-EC6C0ED3C192}"/>
                </a:ext>
              </a:extLst>
            </p:cNvPr>
            <p:cNvSpPr/>
            <p:nvPr/>
          </p:nvSpPr>
          <p:spPr>
            <a:xfrm>
              <a:off x="3149599" y="1761068"/>
              <a:ext cx="897468" cy="16931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1A23A56D-BC90-43E8-BDBB-4798721A67A8}"/>
                </a:ext>
              </a:extLst>
            </p:cNvPr>
            <p:cNvSpPr/>
            <p:nvPr/>
          </p:nvSpPr>
          <p:spPr>
            <a:xfrm>
              <a:off x="3615264" y="2065843"/>
              <a:ext cx="1566335" cy="19467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58DD030E-DEA8-423C-B293-70F7DEE7F19F}"/>
                </a:ext>
              </a:extLst>
            </p:cNvPr>
            <p:cNvSpPr/>
            <p:nvPr/>
          </p:nvSpPr>
          <p:spPr>
            <a:xfrm>
              <a:off x="5046133" y="1833017"/>
              <a:ext cx="2099734" cy="16931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F35EE768-C16C-484C-A6B3-0E6B8B3D6016}"/>
                </a:ext>
              </a:extLst>
            </p:cNvPr>
            <p:cNvSpPr/>
            <p:nvPr/>
          </p:nvSpPr>
          <p:spPr>
            <a:xfrm>
              <a:off x="5842000" y="2133558"/>
              <a:ext cx="660400" cy="19467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6D98B44D-E27D-4803-9FBC-EE709D8EE931}"/>
                </a:ext>
              </a:extLst>
            </p:cNvPr>
            <p:cNvSpPr/>
            <p:nvPr/>
          </p:nvSpPr>
          <p:spPr>
            <a:xfrm>
              <a:off x="5181599" y="2506076"/>
              <a:ext cx="1041401" cy="16931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sp>
        <p:nvSpPr>
          <p:cNvPr id="30" name="文本框 29">
            <a:extLst>
              <a:ext uri="{FF2B5EF4-FFF2-40B4-BE49-F238E27FC236}">
                <a16:creationId xmlns:a16="http://schemas.microsoft.com/office/drawing/2014/main" id="{9650902D-79F0-4BF5-A9F2-97F136BA85BF}"/>
              </a:ext>
            </a:extLst>
          </p:cNvPr>
          <p:cNvSpPr txBox="1"/>
          <p:nvPr/>
        </p:nvSpPr>
        <p:spPr>
          <a:xfrm>
            <a:off x="160866" y="1268966"/>
            <a:ext cx="643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rep1</a:t>
            </a:r>
            <a:endParaRPr lang="zh-CN" altLang="en-US" dirty="0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593DAFD7-D187-4342-B7E0-4FC0182D85CF}"/>
              </a:ext>
            </a:extLst>
          </p:cNvPr>
          <p:cNvSpPr txBox="1"/>
          <p:nvPr/>
        </p:nvSpPr>
        <p:spPr>
          <a:xfrm>
            <a:off x="160866" y="3041487"/>
            <a:ext cx="643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rep2</a:t>
            </a:r>
            <a:endParaRPr lang="zh-CN" altLang="en-US" dirty="0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563E6F95-D99E-41A6-8B53-D1929CF12E8A}"/>
              </a:ext>
            </a:extLst>
          </p:cNvPr>
          <p:cNvSpPr txBox="1"/>
          <p:nvPr/>
        </p:nvSpPr>
        <p:spPr>
          <a:xfrm>
            <a:off x="160866" y="4503365"/>
            <a:ext cx="643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rep3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860728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71E2789B-ADB4-4675-B300-A859C8E8C67C}"/>
              </a:ext>
            </a:extLst>
          </p:cNvPr>
          <p:cNvSpPr/>
          <p:nvPr/>
        </p:nvSpPr>
        <p:spPr>
          <a:xfrm>
            <a:off x="897466" y="897468"/>
            <a:ext cx="897468" cy="1693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90709C2B-0758-4A03-9676-7464B062C631}"/>
              </a:ext>
            </a:extLst>
          </p:cNvPr>
          <p:cNvCxnSpPr/>
          <p:nvPr/>
        </p:nvCxnSpPr>
        <p:spPr>
          <a:xfrm flipV="1">
            <a:off x="2082800" y="220133"/>
            <a:ext cx="948267" cy="524935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A4BADDC1-44AC-4179-939D-94E83568C1B8}"/>
              </a:ext>
            </a:extLst>
          </p:cNvPr>
          <p:cNvCxnSpPr>
            <a:cxnSpLocks/>
          </p:cNvCxnSpPr>
          <p:nvPr/>
        </p:nvCxnSpPr>
        <p:spPr>
          <a:xfrm flipV="1">
            <a:off x="2082800" y="1015984"/>
            <a:ext cx="1134533" cy="1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628496A8-34F0-496C-B540-8418F57FA2C5}"/>
              </a:ext>
            </a:extLst>
          </p:cNvPr>
          <p:cNvCxnSpPr>
            <a:cxnSpLocks/>
          </p:cNvCxnSpPr>
          <p:nvPr/>
        </p:nvCxnSpPr>
        <p:spPr>
          <a:xfrm>
            <a:off x="2082800" y="1329252"/>
            <a:ext cx="948267" cy="414881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30554B11-A889-4E97-A951-2EDDE7A92A33}"/>
              </a:ext>
            </a:extLst>
          </p:cNvPr>
          <p:cNvSpPr txBox="1"/>
          <p:nvPr/>
        </p:nvSpPr>
        <p:spPr>
          <a:xfrm>
            <a:off x="3318933" y="64530"/>
            <a:ext cx="116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distance1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BEEE906-379A-42F7-A2C3-DAC56A67B06A}"/>
              </a:ext>
            </a:extLst>
          </p:cNvPr>
          <p:cNvSpPr txBox="1"/>
          <p:nvPr/>
        </p:nvSpPr>
        <p:spPr>
          <a:xfrm>
            <a:off x="3318933" y="845864"/>
            <a:ext cx="116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distance2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9B11352-8E99-4B8B-8D80-9FA5A2B05374}"/>
              </a:ext>
            </a:extLst>
          </p:cNvPr>
          <p:cNvSpPr txBox="1"/>
          <p:nvPr/>
        </p:nvSpPr>
        <p:spPr>
          <a:xfrm>
            <a:off x="3318933" y="1559467"/>
            <a:ext cx="116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distance3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F4B51EC-F342-4B57-B502-A3C64E8885FF}"/>
              </a:ext>
            </a:extLst>
          </p:cNvPr>
          <p:cNvSpPr txBox="1"/>
          <p:nvPr/>
        </p:nvSpPr>
        <p:spPr>
          <a:xfrm>
            <a:off x="795866" y="572531"/>
            <a:ext cx="1320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motif1</a:t>
            </a:r>
            <a:endParaRPr lang="zh-CN" altLang="en-US" dirty="0"/>
          </a:p>
        </p:txBody>
      </p:sp>
      <p:sp>
        <p:nvSpPr>
          <p:cNvPr id="13" name="箭头: 右 12">
            <a:extLst>
              <a:ext uri="{FF2B5EF4-FFF2-40B4-BE49-F238E27FC236}">
                <a16:creationId xmlns:a16="http://schemas.microsoft.com/office/drawing/2014/main" id="{3586E258-6B43-4FE6-A917-514918BA05BE}"/>
              </a:ext>
            </a:extLst>
          </p:cNvPr>
          <p:cNvSpPr/>
          <p:nvPr/>
        </p:nvSpPr>
        <p:spPr>
          <a:xfrm>
            <a:off x="4783666" y="859597"/>
            <a:ext cx="1498601" cy="355599"/>
          </a:xfrm>
          <a:prstGeom prst="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26C690C1-8DFB-455D-A714-2A53496E486B}"/>
              </a:ext>
            </a:extLst>
          </p:cNvPr>
          <p:cNvSpPr txBox="1"/>
          <p:nvPr/>
        </p:nvSpPr>
        <p:spPr>
          <a:xfrm>
            <a:off x="6527800" y="831318"/>
            <a:ext cx="20489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distance-mid</a:t>
            </a:r>
            <a:endParaRPr lang="zh-CN" altLang="en-US" dirty="0"/>
          </a:p>
        </p:txBody>
      </p:sp>
      <p:sp>
        <p:nvSpPr>
          <p:cNvPr id="15" name="箭头: 右 14">
            <a:extLst>
              <a:ext uri="{FF2B5EF4-FFF2-40B4-BE49-F238E27FC236}">
                <a16:creationId xmlns:a16="http://schemas.microsoft.com/office/drawing/2014/main" id="{77EFD09C-FA31-4ADC-BAB0-EFF6DF3A8B3E}"/>
              </a:ext>
            </a:extLst>
          </p:cNvPr>
          <p:cNvSpPr/>
          <p:nvPr/>
        </p:nvSpPr>
        <p:spPr>
          <a:xfrm rot="2491104">
            <a:off x="3873498" y="2798486"/>
            <a:ext cx="1498601" cy="355599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箭头: 右 15">
            <a:extLst>
              <a:ext uri="{FF2B5EF4-FFF2-40B4-BE49-F238E27FC236}">
                <a16:creationId xmlns:a16="http://schemas.microsoft.com/office/drawing/2014/main" id="{29ED7FD2-950C-4862-B355-6B32B2070BD7}"/>
              </a:ext>
            </a:extLst>
          </p:cNvPr>
          <p:cNvSpPr/>
          <p:nvPr/>
        </p:nvSpPr>
        <p:spPr>
          <a:xfrm rot="5400000">
            <a:off x="6591301" y="2049185"/>
            <a:ext cx="1498601" cy="355599"/>
          </a:xfrm>
          <a:prstGeom prst="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4B03FDC7-A8A5-4143-BB4B-58E7238D17EE}"/>
              </a:ext>
            </a:extLst>
          </p:cNvPr>
          <p:cNvSpPr txBox="1"/>
          <p:nvPr/>
        </p:nvSpPr>
        <p:spPr>
          <a:xfrm>
            <a:off x="7635381" y="1977145"/>
            <a:ext cx="3132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motif-num * distance-mid</a:t>
            </a:r>
            <a:endParaRPr lang="zh-CN" altLang="en-US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D8B23E78-446C-4596-9112-67CFC59288E2}"/>
              </a:ext>
            </a:extLst>
          </p:cNvPr>
          <p:cNvSpPr txBox="1"/>
          <p:nvPr/>
        </p:nvSpPr>
        <p:spPr>
          <a:xfrm>
            <a:off x="1752600" y="2847223"/>
            <a:ext cx="3132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distance-num * distance</a:t>
            </a:r>
            <a:endParaRPr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43EA25A3-3963-43F4-8F6F-3FBC0275FA9A}"/>
              </a:ext>
            </a:extLst>
          </p:cNvPr>
          <p:cNvSpPr txBox="1"/>
          <p:nvPr/>
        </p:nvSpPr>
        <p:spPr>
          <a:xfrm>
            <a:off x="5439833" y="3253319"/>
            <a:ext cx="407324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对这些距离进行增序排序，取</a:t>
            </a:r>
            <a:r>
              <a:rPr lang="en-US" altLang="zh-CN" sz="2400" dirty="0"/>
              <a:t>95%</a:t>
            </a:r>
            <a:r>
              <a:rPr lang="zh-CN" altLang="en-US" sz="2400" dirty="0"/>
              <a:t>分位数作为阈值。根据假设，我们认为距离小于这个阈值的</a:t>
            </a:r>
            <a:r>
              <a:rPr lang="en-US" altLang="zh-CN" sz="2400" dirty="0"/>
              <a:t>motif-summits</a:t>
            </a:r>
            <a:r>
              <a:rPr lang="zh-CN" altLang="en-US" sz="2400" dirty="0"/>
              <a:t>对是符合要求的。</a:t>
            </a:r>
          </a:p>
        </p:txBody>
      </p:sp>
    </p:spTree>
    <p:extLst>
      <p:ext uri="{BB962C8B-B14F-4D97-AF65-F5344CB8AC3E}">
        <p14:creationId xmlns:p14="http://schemas.microsoft.com/office/powerpoint/2010/main" val="124531944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274B257-3C3B-45FD-8893-169DBF616A7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41" r="4686"/>
          <a:stretch/>
        </p:blipFill>
        <p:spPr>
          <a:xfrm>
            <a:off x="5915487" y="0"/>
            <a:ext cx="6276513" cy="361552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880B78E-8734-41E2-B0C1-3B1D2924A3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04" r="6804"/>
          <a:stretch/>
        </p:blipFill>
        <p:spPr>
          <a:xfrm>
            <a:off x="32551" y="2219"/>
            <a:ext cx="6063449" cy="3613303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552A938-4C4B-4958-9E27-02167C357C15}"/>
              </a:ext>
            </a:extLst>
          </p:cNvPr>
          <p:cNvSpPr txBox="1"/>
          <p:nvPr/>
        </p:nvSpPr>
        <p:spPr>
          <a:xfrm>
            <a:off x="1580225" y="3808520"/>
            <a:ext cx="30983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针对一个</a:t>
            </a:r>
            <a:r>
              <a:rPr lang="en-US" altLang="zh-CN" dirty="0"/>
              <a:t>motif</a:t>
            </a:r>
            <a:r>
              <a:rPr lang="zh-CN" altLang="en-US" dirty="0"/>
              <a:t>取中位数</a:t>
            </a:r>
            <a:endParaRPr lang="en-US" altLang="zh-CN" dirty="0"/>
          </a:p>
          <a:p>
            <a:r>
              <a:rPr lang="zh-CN" altLang="en-US" dirty="0"/>
              <a:t>然后对这些</a:t>
            </a:r>
            <a:r>
              <a:rPr lang="en-US" altLang="zh-CN" dirty="0"/>
              <a:t>motif</a:t>
            </a:r>
            <a:r>
              <a:rPr lang="zh-CN" altLang="en-US" dirty="0"/>
              <a:t>的距离计算</a:t>
            </a:r>
            <a:r>
              <a:rPr lang="en-US" altLang="zh-CN" dirty="0"/>
              <a:t>0.95</a:t>
            </a:r>
            <a:r>
              <a:rPr lang="zh-CN" altLang="en-US" dirty="0"/>
              <a:t>分位数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A79769B-EE6A-4E9E-93D3-0BD0CAA51D64}"/>
              </a:ext>
            </a:extLst>
          </p:cNvPr>
          <p:cNvSpPr txBox="1"/>
          <p:nvPr/>
        </p:nvSpPr>
        <p:spPr>
          <a:xfrm>
            <a:off x="7513470" y="3808520"/>
            <a:ext cx="30983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针对全体</a:t>
            </a:r>
            <a:r>
              <a:rPr lang="en-US" altLang="zh-CN" dirty="0"/>
              <a:t>motif-rep</a:t>
            </a:r>
            <a:r>
              <a:rPr lang="zh-CN" altLang="en-US" dirty="0"/>
              <a:t>对产生的距离计算</a:t>
            </a:r>
            <a:r>
              <a:rPr lang="en-US" altLang="zh-CN" dirty="0"/>
              <a:t>0.95</a:t>
            </a:r>
            <a:r>
              <a:rPr lang="zh-CN" altLang="en-US" dirty="0"/>
              <a:t>分位数</a:t>
            </a:r>
          </a:p>
        </p:txBody>
      </p:sp>
    </p:spTree>
    <p:extLst>
      <p:ext uri="{BB962C8B-B14F-4D97-AF65-F5344CB8AC3E}">
        <p14:creationId xmlns:p14="http://schemas.microsoft.com/office/powerpoint/2010/main" val="16540918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2">
            <a:extLst>
              <a:ext uri="{FF2B5EF4-FFF2-40B4-BE49-F238E27FC236}">
                <a16:creationId xmlns:a16="http://schemas.microsoft.com/office/drawing/2014/main" id="{30B8D923-99DC-4568-A207-B438C245E0AE}"/>
              </a:ext>
            </a:extLst>
          </p:cNvPr>
          <p:cNvGraphicFramePr>
            <a:graphicFrameLocks noGrp="1"/>
          </p:cNvGraphicFramePr>
          <p:nvPr/>
        </p:nvGraphicFramePr>
        <p:xfrm>
          <a:off x="798004" y="2270751"/>
          <a:ext cx="9597747" cy="24587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95676">
                  <a:extLst>
                    <a:ext uri="{9D8B030D-6E8A-4147-A177-3AD203B41FA5}">
                      <a16:colId xmlns:a16="http://schemas.microsoft.com/office/drawing/2014/main" val="2741519948"/>
                    </a:ext>
                  </a:extLst>
                </a:gridCol>
                <a:gridCol w="3075291">
                  <a:extLst>
                    <a:ext uri="{9D8B030D-6E8A-4147-A177-3AD203B41FA5}">
                      <a16:colId xmlns:a16="http://schemas.microsoft.com/office/drawing/2014/main" val="2657654085"/>
                    </a:ext>
                  </a:extLst>
                </a:gridCol>
                <a:gridCol w="3426780">
                  <a:extLst>
                    <a:ext uri="{9D8B030D-6E8A-4147-A177-3AD203B41FA5}">
                      <a16:colId xmlns:a16="http://schemas.microsoft.com/office/drawing/2014/main" val="4192085880"/>
                    </a:ext>
                  </a:extLst>
                </a:gridCol>
              </a:tblGrid>
              <a:tr h="772166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Motif(distance&lt;= threshold) in The Same Strand peak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Motif(distance&lt;= threshold) in The Different Strand peak</a:t>
                      </a:r>
                      <a:endParaRPr lang="zh-CN" altLang="en-US" dirty="0"/>
                    </a:p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3255162"/>
                  </a:ext>
                </a:extLst>
              </a:tr>
              <a:tr h="772166">
                <a:tc>
                  <a:txBody>
                    <a:bodyPr/>
                    <a:lstStyle/>
                    <a:p>
                      <a:r>
                        <a:rPr lang="zh-CN" altLang="en-US" dirty="0"/>
                        <a:t>每个单独取中位数，然后取</a:t>
                      </a:r>
                      <a:r>
                        <a:rPr lang="en-US" altLang="zh-CN" dirty="0"/>
                        <a:t>95%</a:t>
                      </a:r>
                      <a:r>
                        <a:rPr lang="zh-CN" altLang="en-US" dirty="0"/>
                        <a:t>，得到</a:t>
                      </a:r>
                      <a:r>
                        <a:rPr lang="en-US" altLang="zh-CN" dirty="0"/>
                        <a:t>296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0.849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0.635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9467243"/>
                  </a:ext>
                </a:extLst>
              </a:tr>
              <a:tr h="772166">
                <a:tc>
                  <a:txBody>
                    <a:bodyPr/>
                    <a:lstStyle/>
                    <a:p>
                      <a:r>
                        <a:rPr lang="zh-CN" altLang="en-US" dirty="0"/>
                        <a:t>全体一起取</a:t>
                      </a:r>
                      <a:r>
                        <a:rPr lang="en-US" altLang="zh-CN" dirty="0"/>
                        <a:t>95%</a:t>
                      </a:r>
                      <a:r>
                        <a:rPr lang="zh-CN" altLang="en-US" dirty="0"/>
                        <a:t>，得到</a:t>
                      </a:r>
                      <a:r>
                        <a:rPr lang="en-US" altLang="zh-CN" dirty="0"/>
                        <a:t>328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0.876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0.669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0264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845804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8814EF-0673-4513-8DEC-167D76506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数据详情</a:t>
            </a:r>
          </a:p>
        </p:txBody>
      </p:sp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86EF9D43-5AE4-4FE8-A9AC-157828149E82}"/>
              </a:ext>
            </a:extLst>
          </p:cNvPr>
          <p:cNvGraphicFramePr>
            <a:graphicFrameLocks noGrp="1"/>
          </p:cNvGraphicFramePr>
          <p:nvPr>
            <p:ph sz="half" idx="1"/>
          </p:nvPr>
        </p:nvGraphicFramePr>
        <p:xfrm>
          <a:off x="838200" y="1878890"/>
          <a:ext cx="8634274" cy="43389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40161">
                  <a:extLst>
                    <a:ext uri="{9D8B030D-6E8A-4147-A177-3AD203B41FA5}">
                      <a16:colId xmlns:a16="http://schemas.microsoft.com/office/drawing/2014/main" val="3568879208"/>
                    </a:ext>
                  </a:extLst>
                </a:gridCol>
                <a:gridCol w="1000872">
                  <a:extLst>
                    <a:ext uri="{9D8B030D-6E8A-4147-A177-3AD203B41FA5}">
                      <a16:colId xmlns:a16="http://schemas.microsoft.com/office/drawing/2014/main" val="1094433755"/>
                    </a:ext>
                  </a:extLst>
                </a:gridCol>
                <a:gridCol w="961970">
                  <a:extLst>
                    <a:ext uri="{9D8B030D-6E8A-4147-A177-3AD203B41FA5}">
                      <a16:colId xmlns:a16="http://schemas.microsoft.com/office/drawing/2014/main" val="1398857756"/>
                    </a:ext>
                  </a:extLst>
                </a:gridCol>
                <a:gridCol w="1428273">
                  <a:extLst>
                    <a:ext uri="{9D8B030D-6E8A-4147-A177-3AD203B41FA5}">
                      <a16:colId xmlns:a16="http://schemas.microsoft.com/office/drawing/2014/main" val="1934971864"/>
                    </a:ext>
                  </a:extLst>
                </a:gridCol>
                <a:gridCol w="1482571">
                  <a:extLst>
                    <a:ext uri="{9D8B030D-6E8A-4147-A177-3AD203B41FA5}">
                      <a16:colId xmlns:a16="http://schemas.microsoft.com/office/drawing/2014/main" val="834451875"/>
                    </a:ext>
                  </a:extLst>
                </a:gridCol>
                <a:gridCol w="1420427">
                  <a:extLst>
                    <a:ext uri="{9D8B030D-6E8A-4147-A177-3AD203B41FA5}">
                      <a16:colId xmlns:a16="http://schemas.microsoft.com/office/drawing/2014/main" val="3092377541"/>
                    </a:ext>
                  </a:extLst>
                </a:gridCol>
              </a:tblGrid>
              <a:tr h="705704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motif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peak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Filter_motif</a:t>
                      </a:r>
                      <a:r>
                        <a:rPr lang="en-US" altLang="zh-CN" dirty="0"/>
                        <a:t>(&lt;=328)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Filter_peak</a:t>
                      </a:r>
                      <a:r>
                        <a:rPr lang="en-US" altLang="zh-CN" dirty="0"/>
                        <a:t> (&lt;=328)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8530288"/>
                  </a:ext>
                </a:extLst>
              </a:tr>
              <a:tr h="705704">
                <a:tc>
                  <a:txBody>
                    <a:bodyPr/>
                    <a:lstStyle/>
                    <a:p>
                      <a:r>
                        <a:rPr lang="en-US" altLang="zh-CN" dirty="0"/>
                        <a:t>None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4712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5977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5871252"/>
                  </a:ext>
                </a:extLst>
              </a:tr>
              <a:tr h="705704">
                <a:tc>
                  <a:txBody>
                    <a:bodyPr/>
                    <a:lstStyle/>
                    <a:p>
                      <a:r>
                        <a:rPr lang="en-US" altLang="zh-CN" dirty="0"/>
                        <a:t>Unique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5009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5009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5276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5276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7029699"/>
                  </a:ext>
                </a:extLst>
              </a:tr>
              <a:tr h="705704">
                <a:tc>
                  <a:txBody>
                    <a:bodyPr/>
                    <a:lstStyle/>
                    <a:p>
                      <a:r>
                        <a:rPr lang="en-US" altLang="zh-CN" dirty="0"/>
                        <a:t>The Same Strand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27817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7214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26594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6851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4789891"/>
                  </a:ext>
                </a:extLst>
              </a:tr>
              <a:tr h="758061">
                <a:tc>
                  <a:txBody>
                    <a:bodyPr/>
                    <a:lstStyle/>
                    <a:p>
                      <a:r>
                        <a:rPr lang="en-US" altLang="zh-CN" dirty="0"/>
                        <a:t>The Different Strand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64237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9074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45171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7915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0367310"/>
                  </a:ext>
                </a:extLst>
              </a:tr>
              <a:tr h="758061">
                <a:tc>
                  <a:txBody>
                    <a:bodyPr/>
                    <a:lstStyle/>
                    <a:p>
                      <a:r>
                        <a:rPr lang="en-US" altLang="zh-CN" dirty="0"/>
                        <a:t>All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97063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26009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77041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26009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39544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341707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>
            <a:extLst>
              <a:ext uri="{FF2B5EF4-FFF2-40B4-BE49-F238E27FC236}">
                <a16:creationId xmlns:a16="http://schemas.microsoft.com/office/drawing/2014/main" id="{19D563F7-2680-4FDB-9B66-825E7BC6F3B8}"/>
              </a:ext>
            </a:extLst>
          </p:cNvPr>
          <p:cNvGrpSpPr/>
          <p:nvPr/>
        </p:nvGrpSpPr>
        <p:grpSpPr>
          <a:xfrm>
            <a:off x="973213" y="0"/>
            <a:ext cx="4250457" cy="6534899"/>
            <a:chOff x="1515080" y="-274286"/>
            <a:chExt cx="4250457" cy="6534899"/>
          </a:xfrm>
        </p:grpSpPr>
        <p:cxnSp>
          <p:nvCxnSpPr>
            <p:cNvPr id="25" name="直接箭头连接符 24">
              <a:extLst>
                <a:ext uri="{FF2B5EF4-FFF2-40B4-BE49-F238E27FC236}">
                  <a16:creationId xmlns:a16="http://schemas.microsoft.com/office/drawing/2014/main" id="{11D65399-ABED-4577-8622-FA3A90123259}"/>
                </a:ext>
              </a:extLst>
            </p:cNvPr>
            <p:cNvCxnSpPr/>
            <p:nvPr/>
          </p:nvCxnSpPr>
          <p:spPr>
            <a:xfrm>
              <a:off x="4558291" y="-274286"/>
              <a:ext cx="0" cy="4529936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A2509E60-811D-409A-86FE-82DF3F41033B}"/>
                </a:ext>
              </a:extLst>
            </p:cNvPr>
            <p:cNvGrpSpPr/>
            <p:nvPr/>
          </p:nvGrpSpPr>
          <p:grpSpPr>
            <a:xfrm rot="21359254">
              <a:off x="1960928" y="2965185"/>
              <a:ext cx="3368871" cy="3125440"/>
              <a:chOff x="2611601" y="740342"/>
              <a:chExt cx="3164239" cy="2786891"/>
            </a:xfrm>
          </p:grpSpPr>
          <p:sp>
            <p:nvSpPr>
              <p:cNvPr id="4" name="平行四边形 3">
                <a:extLst>
                  <a:ext uri="{FF2B5EF4-FFF2-40B4-BE49-F238E27FC236}">
                    <a16:creationId xmlns:a16="http://schemas.microsoft.com/office/drawing/2014/main" id="{664038D7-3393-4BCA-8C8B-53D17B6E0F7F}"/>
                  </a:ext>
                </a:extLst>
              </p:cNvPr>
              <p:cNvSpPr/>
              <p:nvPr/>
            </p:nvSpPr>
            <p:spPr>
              <a:xfrm rot="14654001">
                <a:off x="3562184" y="744657"/>
                <a:ext cx="1653530" cy="1644899"/>
              </a:xfrm>
              <a:prstGeom prst="parallelogram">
                <a:avLst>
                  <a:gd name="adj" fmla="val 53465"/>
                </a:avLst>
              </a:prstGeom>
              <a:solidFill>
                <a:schemeClr val="bg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" name="平行四边形 4">
                <a:extLst>
                  <a:ext uri="{FF2B5EF4-FFF2-40B4-BE49-F238E27FC236}">
                    <a16:creationId xmlns:a16="http://schemas.microsoft.com/office/drawing/2014/main" id="{A10B04A9-B911-43CA-B1B9-EB003278FFAB}"/>
                  </a:ext>
                </a:extLst>
              </p:cNvPr>
              <p:cNvSpPr/>
              <p:nvPr/>
            </p:nvSpPr>
            <p:spPr>
              <a:xfrm rot="14654001">
                <a:off x="3129988" y="1878018"/>
                <a:ext cx="1653530" cy="1644899"/>
              </a:xfrm>
              <a:prstGeom prst="parallelogram">
                <a:avLst>
                  <a:gd name="adj" fmla="val 53465"/>
                </a:avLst>
              </a:prstGeom>
              <a:solidFill>
                <a:schemeClr val="bg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" name="平行四边形 5">
                <a:extLst>
                  <a:ext uri="{FF2B5EF4-FFF2-40B4-BE49-F238E27FC236}">
                    <a16:creationId xmlns:a16="http://schemas.microsoft.com/office/drawing/2014/main" id="{B2563CD8-D34E-475C-9997-8D0D88B2B838}"/>
                  </a:ext>
                </a:extLst>
              </p:cNvPr>
              <p:cNvSpPr/>
              <p:nvPr/>
            </p:nvSpPr>
            <p:spPr>
              <a:xfrm rot="14654001">
                <a:off x="4554421" y="2170129"/>
                <a:ext cx="1653530" cy="789308"/>
              </a:xfrm>
              <a:prstGeom prst="parallelogram">
                <a:avLst>
                  <a:gd name="adj" fmla="val 53465"/>
                </a:avLst>
              </a:prstGeom>
              <a:solidFill>
                <a:schemeClr val="bg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平行四边形 7">
                <a:extLst>
                  <a:ext uri="{FF2B5EF4-FFF2-40B4-BE49-F238E27FC236}">
                    <a16:creationId xmlns:a16="http://schemas.microsoft.com/office/drawing/2014/main" id="{522FAFC3-AA8A-42C0-AC8F-3E6D8E624FE4}"/>
                  </a:ext>
                </a:extLst>
              </p:cNvPr>
              <p:cNvSpPr/>
              <p:nvPr/>
            </p:nvSpPr>
            <p:spPr>
              <a:xfrm rot="14654001">
                <a:off x="2179490" y="1282068"/>
                <a:ext cx="1653530" cy="789308"/>
              </a:xfrm>
              <a:prstGeom prst="parallelogram">
                <a:avLst>
                  <a:gd name="adj" fmla="val 53465"/>
                </a:avLst>
              </a:prstGeom>
              <a:solidFill>
                <a:schemeClr val="bg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8D83EA13-24A3-4D14-B595-98A9210DA623}"/>
                </a:ext>
              </a:extLst>
            </p:cNvPr>
            <p:cNvSpPr/>
            <p:nvPr/>
          </p:nvSpPr>
          <p:spPr>
            <a:xfrm>
              <a:off x="3227749" y="3711334"/>
              <a:ext cx="1001991" cy="816572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A69B8F7-B1FE-40E0-9FE6-B92AFB71813C}"/>
                </a:ext>
              </a:extLst>
            </p:cNvPr>
            <p:cNvGrpSpPr/>
            <p:nvPr/>
          </p:nvGrpSpPr>
          <p:grpSpPr>
            <a:xfrm rot="21359254">
              <a:off x="1962462" y="1285782"/>
              <a:ext cx="3368871" cy="3125440"/>
              <a:chOff x="2611601" y="740342"/>
              <a:chExt cx="3164239" cy="2786891"/>
            </a:xfrm>
          </p:grpSpPr>
          <p:sp>
            <p:nvSpPr>
              <p:cNvPr id="11" name="平行四边形 10">
                <a:extLst>
                  <a:ext uri="{FF2B5EF4-FFF2-40B4-BE49-F238E27FC236}">
                    <a16:creationId xmlns:a16="http://schemas.microsoft.com/office/drawing/2014/main" id="{C5693E24-D748-4A27-BF7B-059B681B2F78}"/>
                  </a:ext>
                </a:extLst>
              </p:cNvPr>
              <p:cNvSpPr/>
              <p:nvPr/>
            </p:nvSpPr>
            <p:spPr>
              <a:xfrm rot="14654001">
                <a:off x="3562184" y="744657"/>
                <a:ext cx="1653530" cy="1644899"/>
              </a:xfrm>
              <a:prstGeom prst="parallelogram">
                <a:avLst>
                  <a:gd name="adj" fmla="val 53465"/>
                </a:avLst>
              </a:prstGeom>
              <a:solidFill>
                <a:schemeClr val="bg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平行四边形 11">
                <a:extLst>
                  <a:ext uri="{FF2B5EF4-FFF2-40B4-BE49-F238E27FC236}">
                    <a16:creationId xmlns:a16="http://schemas.microsoft.com/office/drawing/2014/main" id="{9CC2E758-6616-48AC-AE31-657239D5C154}"/>
                  </a:ext>
                </a:extLst>
              </p:cNvPr>
              <p:cNvSpPr/>
              <p:nvPr/>
            </p:nvSpPr>
            <p:spPr>
              <a:xfrm rot="14654001">
                <a:off x="3129988" y="1878018"/>
                <a:ext cx="1653530" cy="1644899"/>
              </a:xfrm>
              <a:prstGeom prst="parallelogram">
                <a:avLst>
                  <a:gd name="adj" fmla="val 53465"/>
                </a:avLst>
              </a:prstGeom>
              <a:solidFill>
                <a:schemeClr val="bg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平行四边形 12">
                <a:extLst>
                  <a:ext uri="{FF2B5EF4-FFF2-40B4-BE49-F238E27FC236}">
                    <a16:creationId xmlns:a16="http://schemas.microsoft.com/office/drawing/2014/main" id="{6F112919-2B0C-4E48-ADEF-8B317F041979}"/>
                  </a:ext>
                </a:extLst>
              </p:cNvPr>
              <p:cNvSpPr/>
              <p:nvPr/>
            </p:nvSpPr>
            <p:spPr>
              <a:xfrm rot="14654001">
                <a:off x="4554421" y="2170129"/>
                <a:ext cx="1653530" cy="789308"/>
              </a:xfrm>
              <a:prstGeom prst="parallelogram">
                <a:avLst>
                  <a:gd name="adj" fmla="val 53465"/>
                </a:avLst>
              </a:prstGeom>
              <a:solidFill>
                <a:schemeClr val="bg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平行四边形 13">
                <a:extLst>
                  <a:ext uri="{FF2B5EF4-FFF2-40B4-BE49-F238E27FC236}">
                    <a16:creationId xmlns:a16="http://schemas.microsoft.com/office/drawing/2014/main" id="{29A58518-0BDD-44D5-92F6-39DC27E77BCE}"/>
                  </a:ext>
                </a:extLst>
              </p:cNvPr>
              <p:cNvSpPr/>
              <p:nvPr/>
            </p:nvSpPr>
            <p:spPr>
              <a:xfrm rot="14654001">
                <a:off x="2179490" y="1282068"/>
                <a:ext cx="1653530" cy="789308"/>
              </a:xfrm>
              <a:prstGeom prst="parallelogram">
                <a:avLst>
                  <a:gd name="adj" fmla="val 53465"/>
                </a:avLst>
              </a:prstGeom>
              <a:solidFill>
                <a:schemeClr val="bg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84A40292-9085-4715-BB00-7CE6838795F1}"/>
                </a:ext>
              </a:extLst>
            </p:cNvPr>
            <p:cNvSpPr/>
            <p:nvPr/>
          </p:nvSpPr>
          <p:spPr>
            <a:xfrm>
              <a:off x="3187816" y="2170660"/>
              <a:ext cx="1001991" cy="816572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4D228DF4-FEDB-427F-9F8A-F43F4AE3A533}"/>
                </a:ext>
              </a:extLst>
            </p:cNvPr>
            <p:cNvGrpSpPr/>
            <p:nvPr/>
          </p:nvGrpSpPr>
          <p:grpSpPr>
            <a:xfrm rot="21359254">
              <a:off x="1961439" y="-225746"/>
              <a:ext cx="3368871" cy="3125440"/>
              <a:chOff x="2611601" y="740342"/>
              <a:chExt cx="3164239" cy="2786891"/>
            </a:xfrm>
          </p:grpSpPr>
          <p:sp>
            <p:nvSpPr>
              <p:cNvPr id="16" name="平行四边形 15">
                <a:extLst>
                  <a:ext uri="{FF2B5EF4-FFF2-40B4-BE49-F238E27FC236}">
                    <a16:creationId xmlns:a16="http://schemas.microsoft.com/office/drawing/2014/main" id="{A8EC882F-C148-4C7A-829F-4AF40CCF2209}"/>
                  </a:ext>
                </a:extLst>
              </p:cNvPr>
              <p:cNvSpPr/>
              <p:nvPr/>
            </p:nvSpPr>
            <p:spPr>
              <a:xfrm rot="14654001">
                <a:off x="3562184" y="744657"/>
                <a:ext cx="1653530" cy="1644899"/>
              </a:xfrm>
              <a:prstGeom prst="parallelogram">
                <a:avLst>
                  <a:gd name="adj" fmla="val 53465"/>
                </a:avLst>
              </a:prstGeom>
              <a:solidFill>
                <a:schemeClr val="bg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平行四边形 16">
                <a:extLst>
                  <a:ext uri="{FF2B5EF4-FFF2-40B4-BE49-F238E27FC236}">
                    <a16:creationId xmlns:a16="http://schemas.microsoft.com/office/drawing/2014/main" id="{F5697968-B800-4462-A192-71A499D279DF}"/>
                  </a:ext>
                </a:extLst>
              </p:cNvPr>
              <p:cNvSpPr/>
              <p:nvPr/>
            </p:nvSpPr>
            <p:spPr>
              <a:xfrm rot="14654001">
                <a:off x="3129988" y="1878018"/>
                <a:ext cx="1653530" cy="1644899"/>
              </a:xfrm>
              <a:prstGeom prst="parallelogram">
                <a:avLst>
                  <a:gd name="adj" fmla="val 53465"/>
                </a:avLst>
              </a:prstGeom>
              <a:solidFill>
                <a:schemeClr val="bg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平行四边形 17">
                <a:extLst>
                  <a:ext uri="{FF2B5EF4-FFF2-40B4-BE49-F238E27FC236}">
                    <a16:creationId xmlns:a16="http://schemas.microsoft.com/office/drawing/2014/main" id="{B1FE10EA-DE62-4622-AF8E-25DF0EC9A3D1}"/>
                  </a:ext>
                </a:extLst>
              </p:cNvPr>
              <p:cNvSpPr/>
              <p:nvPr/>
            </p:nvSpPr>
            <p:spPr>
              <a:xfrm rot="14654001">
                <a:off x="4554421" y="2170129"/>
                <a:ext cx="1653530" cy="789308"/>
              </a:xfrm>
              <a:prstGeom prst="parallelogram">
                <a:avLst>
                  <a:gd name="adj" fmla="val 53465"/>
                </a:avLst>
              </a:prstGeom>
              <a:solidFill>
                <a:schemeClr val="bg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" name="平行四边形 18">
                <a:extLst>
                  <a:ext uri="{FF2B5EF4-FFF2-40B4-BE49-F238E27FC236}">
                    <a16:creationId xmlns:a16="http://schemas.microsoft.com/office/drawing/2014/main" id="{DFB92DB0-07FA-47CC-B542-A33B5BB22ECE}"/>
                  </a:ext>
                </a:extLst>
              </p:cNvPr>
              <p:cNvSpPr/>
              <p:nvPr/>
            </p:nvSpPr>
            <p:spPr>
              <a:xfrm rot="14654001">
                <a:off x="2179490" y="1282068"/>
                <a:ext cx="1653530" cy="789308"/>
              </a:xfrm>
              <a:prstGeom prst="parallelogram">
                <a:avLst>
                  <a:gd name="adj" fmla="val 53465"/>
                </a:avLst>
              </a:prstGeom>
              <a:solidFill>
                <a:schemeClr val="bg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23" name="直接箭头连接符 22">
              <a:extLst>
                <a:ext uri="{FF2B5EF4-FFF2-40B4-BE49-F238E27FC236}">
                  <a16:creationId xmlns:a16="http://schemas.microsoft.com/office/drawing/2014/main" id="{4703CDC2-1FDC-49BE-8A46-86C6CFDE9BF3}"/>
                </a:ext>
              </a:extLst>
            </p:cNvPr>
            <p:cNvCxnSpPr/>
            <p:nvPr/>
          </p:nvCxnSpPr>
          <p:spPr>
            <a:xfrm>
              <a:off x="2661758" y="1701531"/>
              <a:ext cx="0" cy="4529936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直接箭头连接符 23">
              <a:extLst>
                <a:ext uri="{FF2B5EF4-FFF2-40B4-BE49-F238E27FC236}">
                  <a16:creationId xmlns:a16="http://schemas.microsoft.com/office/drawing/2014/main" id="{0CAA3D96-DBAC-440F-883A-DCAC92DD1192}"/>
                </a:ext>
              </a:extLst>
            </p:cNvPr>
            <p:cNvCxnSpPr/>
            <p:nvPr/>
          </p:nvCxnSpPr>
          <p:spPr>
            <a:xfrm>
              <a:off x="1515080" y="-64974"/>
              <a:ext cx="0" cy="4529936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直接箭头连接符 25">
              <a:extLst>
                <a:ext uri="{FF2B5EF4-FFF2-40B4-BE49-F238E27FC236}">
                  <a16:creationId xmlns:a16="http://schemas.microsoft.com/office/drawing/2014/main" id="{D473A05C-D10C-4F37-97E1-53AA77B029E7}"/>
                </a:ext>
              </a:extLst>
            </p:cNvPr>
            <p:cNvCxnSpPr/>
            <p:nvPr/>
          </p:nvCxnSpPr>
          <p:spPr>
            <a:xfrm>
              <a:off x="5765537" y="1730677"/>
              <a:ext cx="0" cy="4529936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5" name="组合 84">
            <a:extLst>
              <a:ext uri="{FF2B5EF4-FFF2-40B4-BE49-F238E27FC236}">
                <a16:creationId xmlns:a16="http://schemas.microsoft.com/office/drawing/2014/main" id="{BBCAADEA-B574-482C-AB83-A283D3C5E1F0}"/>
              </a:ext>
            </a:extLst>
          </p:cNvPr>
          <p:cNvGrpSpPr/>
          <p:nvPr/>
        </p:nvGrpSpPr>
        <p:grpSpPr>
          <a:xfrm>
            <a:off x="7193719" y="173044"/>
            <a:ext cx="4263757" cy="6414843"/>
            <a:chOff x="7193719" y="54096"/>
            <a:chExt cx="4263757" cy="6414843"/>
          </a:xfrm>
        </p:grpSpPr>
        <p:grpSp>
          <p:nvGrpSpPr>
            <p:cNvPr id="84" name="组合 83">
              <a:extLst>
                <a:ext uri="{FF2B5EF4-FFF2-40B4-BE49-F238E27FC236}">
                  <a16:creationId xmlns:a16="http://schemas.microsoft.com/office/drawing/2014/main" id="{DB34727A-7276-4436-9C8C-D90C0EF136D9}"/>
                </a:ext>
              </a:extLst>
            </p:cNvPr>
            <p:cNvGrpSpPr/>
            <p:nvPr/>
          </p:nvGrpSpPr>
          <p:grpSpPr>
            <a:xfrm>
              <a:off x="7193719" y="54096"/>
              <a:ext cx="4263757" cy="6414843"/>
              <a:chOff x="7201271" y="42608"/>
              <a:chExt cx="4263757" cy="6414843"/>
            </a:xfrm>
          </p:grpSpPr>
          <p:grpSp>
            <p:nvGrpSpPr>
              <p:cNvPr id="83" name="组合 82">
                <a:extLst>
                  <a:ext uri="{FF2B5EF4-FFF2-40B4-BE49-F238E27FC236}">
                    <a16:creationId xmlns:a16="http://schemas.microsoft.com/office/drawing/2014/main" id="{E42D8B17-E8AA-41ED-8E9B-26CBC46E3060}"/>
                  </a:ext>
                </a:extLst>
              </p:cNvPr>
              <p:cNvGrpSpPr/>
              <p:nvPr/>
            </p:nvGrpSpPr>
            <p:grpSpPr>
              <a:xfrm>
                <a:off x="7201271" y="42608"/>
                <a:ext cx="4263757" cy="6316371"/>
                <a:chOff x="7201271" y="42608"/>
                <a:chExt cx="4263757" cy="6316371"/>
              </a:xfrm>
            </p:grpSpPr>
            <p:grpSp>
              <p:nvGrpSpPr>
                <p:cNvPr id="82" name="组合 81">
                  <a:extLst>
                    <a:ext uri="{FF2B5EF4-FFF2-40B4-BE49-F238E27FC236}">
                      <a16:creationId xmlns:a16="http://schemas.microsoft.com/office/drawing/2014/main" id="{52C0E7E0-F440-4DEF-8824-7A6426BDF9E2}"/>
                    </a:ext>
                  </a:extLst>
                </p:cNvPr>
                <p:cNvGrpSpPr/>
                <p:nvPr/>
              </p:nvGrpSpPr>
              <p:grpSpPr>
                <a:xfrm>
                  <a:off x="7201783" y="42608"/>
                  <a:ext cx="4245150" cy="6316371"/>
                  <a:chOff x="7201783" y="42608"/>
                  <a:chExt cx="4245150" cy="6316371"/>
                </a:xfrm>
              </p:grpSpPr>
              <p:sp>
                <p:nvSpPr>
                  <p:cNvPr id="79" name="任意多边形: 形状 78">
                    <a:extLst>
                      <a:ext uri="{FF2B5EF4-FFF2-40B4-BE49-F238E27FC236}">
                        <a16:creationId xmlns:a16="http://schemas.microsoft.com/office/drawing/2014/main" id="{99C01A2D-9D5B-41C7-9A91-4AD19860F3F3}"/>
                      </a:ext>
                    </a:extLst>
                  </p:cNvPr>
                  <p:cNvSpPr/>
                  <p:nvPr/>
                </p:nvSpPr>
                <p:spPr>
                  <a:xfrm>
                    <a:off x="10261600" y="1851197"/>
                    <a:ext cx="1185333" cy="2610081"/>
                  </a:xfrm>
                  <a:custGeom>
                    <a:avLst/>
                    <a:gdLst>
                      <a:gd name="connsiteX0" fmla="*/ 0 w 1185333"/>
                      <a:gd name="connsiteY0" fmla="*/ 1941870 h 2610081"/>
                      <a:gd name="connsiteX1" fmla="*/ 180622 w 1185333"/>
                      <a:gd name="connsiteY1" fmla="*/ 2506314 h 2610081"/>
                      <a:gd name="connsiteX2" fmla="*/ 1004711 w 1185333"/>
                      <a:gd name="connsiteY2" fmla="*/ 90492 h 2610081"/>
                      <a:gd name="connsiteX3" fmla="*/ 1185333 w 1185333"/>
                      <a:gd name="connsiteY3" fmla="*/ 745247 h 26100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185333" h="2610081">
                        <a:moveTo>
                          <a:pt x="0" y="1941870"/>
                        </a:moveTo>
                        <a:cubicBezTo>
                          <a:pt x="6585" y="2378373"/>
                          <a:pt x="13170" y="2814877"/>
                          <a:pt x="180622" y="2506314"/>
                        </a:cubicBezTo>
                        <a:cubicBezTo>
                          <a:pt x="348074" y="2197751"/>
                          <a:pt x="837259" y="384003"/>
                          <a:pt x="1004711" y="90492"/>
                        </a:cubicBezTo>
                        <a:cubicBezTo>
                          <a:pt x="1172163" y="-203019"/>
                          <a:pt x="1178748" y="271114"/>
                          <a:pt x="1185333" y="745247"/>
                        </a:cubicBezTo>
                      </a:path>
                    </a:pathLst>
                  </a:custGeom>
                  <a:ln>
                    <a:solidFill>
                      <a:srgbClr val="FF0000"/>
                    </a:solidFill>
                  </a:ln>
                </p:spPr>
                <p:style>
                  <a:lnRef idx="3">
                    <a:schemeClr val="accent2"/>
                  </a:lnRef>
                  <a:fillRef idx="0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cxnSp>
                <p:nvCxnSpPr>
                  <p:cNvPr id="66" name="直接箭头连接符 65">
                    <a:extLst>
                      <a:ext uri="{FF2B5EF4-FFF2-40B4-BE49-F238E27FC236}">
                        <a16:creationId xmlns:a16="http://schemas.microsoft.com/office/drawing/2014/main" id="{A6D0D935-7816-4BEE-BB1F-DC373A4E7612}"/>
                      </a:ext>
                    </a:extLst>
                  </p:cNvPr>
                  <p:cNvCxnSpPr/>
                  <p:nvPr/>
                </p:nvCxnSpPr>
                <p:spPr>
                  <a:xfrm>
                    <a:off x="10255427" y="182201"/>
                    <a:ext cx="0" cy="4278489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28" name="组合 27">
                    <a:extLst>
                      <a:ext uri="{FF2B5EF4-FFF2-40B4-BE49-F238E27FC236}">
                        <a16:creationId xmlns:a16="http://schemas.microsoft.com/office/drawing/2014/main" id="{CCA0F820-14AC-4909-BB86-0A3999A13E57}"/>
                      </a:ext>
                    </a:extLst>
                  </p:cNvPr>
                  <p:cNvGrpSpPr/>
                  <p:nvPr/>
                </p:nvGrpSpPr>
                <p:grpSpPr>
                  <a:xfrm>
                    <a:off x="7639567" y="42608"/>
                    <a:ext cx="3370405" cy="6316371"/>
                    <a:chOff x="1960928" y="-225746"/>
                    <a:chExt cx="3370405" cy="6316371"/>
                  </a:xfrm>
                </p:grpSpPr>
                <p:grpSp>
                  <p:nvGrpSpPr>
                    <p:cNvPr id="30" name="组合 29">
                      <a:extLst>
                        <a:ext uri="{FF2B5EF4-FFF2-40B4-BE49-F238E27FC236}">
                          <a16:creationId xmlns:a16="http://schemas.microsoft.com/office/drawing/2014/main" id="{25B744C3-C1FF-4D2A-A2A7-DAA701DF8D3B}"/>
                        </a:ext>
                      </a:extLst>
                    </p:cNvPr>
                    <p:cNvGrpSpPr/>
                    <p:nvPr/>
                  </p:nvGrpSpPr>
                  <p:grpSpPr>
                    <a:xfrm rot="21359254">
                      <a:off x="1960928" y="2965185"/>
                      <a:ext cx="3368871" cy="3125440"/>
                      <a:chOff x="2611601" y="740342"/>
                      <a:chExt cx="3164239" cy="2786891"/>
                    </a:xfrm>
                  </p:grpSpPr>
                  <p:sp>
                    <p:nvSpPr>
                      <p:cNvPr id="46" name="平行四边形 45">
                        <a:extLst>
                          <a:ext uri="{FF2B5EF4-FFF2-40B4-BE49-F238E27FC236}">
                            <a16:creationId xmlns:a16="http://schemas.microsoft.com/office/drawing/2014/main" id="{34E49F76-F113-4C85-9AD5-0BC853D4CB5F}"/>
                          </a:ext>
                        </a:extLst>
                      </p:cNvPr>
                      <p:cNvSpPr/>
                      <p:nvPr/>
                    </p:nvSpPr>
                    <p:spPr>
                      <a:xfrm rot="14654001">
                        <a:off x="3562184" y="744657"/>
                        <a:ext cx="1653530" cy="1644899"/>
                      </a:xfrm>
                      <a:prstGeom prst="parallelogram">
                        <a:avLst>
                          <a:gd name="adj" fmla="val 53465"/>
                        </a:avLst>
                      </a:prstGeom>
                      <a:solidFill>
                        <a:schemeClr val="bg2"/>
                      </a:solidFill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CN" altLang="en-US"/>
                      </a:p>
                    </p:txBody>
                  </p:sp>
                  <p:sp>
                    <p:nvSpPr>
                      <p:cNvPr id="47" name="平行四边形 46">
                        <a:extLst>
                          <a:ext uri="{FF2B5EF4-FFF2-40B4-BE49-F238E27FC236}">
                            <a16:creationId xmlns:a16="http://schemas.microsoft.com/office/drawing/2014/main" id="{627DDFC0-1AA1-493D-A656-F1C325AC2C5B}"/>
                          </a:ext>
                        </a:extLst>
                      </p:cNvPr>
                      <p:cNvSpPr/>
                      <p:nvPr/>
                    </p:nvSpPr>
                    <p:spPr>
                      <a:xfrm rot="14654001">
                        <a:off x="3129988" y="1878018"/>
                        <a:ext cx="1653530" cy="1644899"/>
                      </a:xfrm>
                      <a:prstGeom prst="parallelogram">
                        <a:avLst>
                          <a:gd name="adj" fmla="val 53465"/>
                        </a:avLst>
                      </a:prstGeom>
                      <a:solidFill>
                        <a:schemeClr val="bg2"/>
                      </a:solidFill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CN" altLang="en-US"/>
                      </a:p>
                    </p:txBody>
                  </p:sp>
                  <p:sp>
                    <p:nvSpPr>
                      <p:cNvPr id="48" name="平行四边形 47">
                        <a:extLst>
                          <a:ext uri="{FF2B5EF4-FFF2-40B4-BE49-F238E27FC236}">
                            <a16:creationId xmlns:a16="http://schemas.microsoft.com/office/drawing/2014/main" id="{3EB2770E-AA86-4E92-A871-D57FB0C66F40}"/>
                          </a:ext>
                        </a:extLst>
                      </p:cNvPr>
                      <p:cNvSpPr/>
                      <p:nvPr/>
                    </p:nvSpPr>
                    <p:spPr>
                      <a:xfrm rot="14654001">
                        <a:off x="4554421" y="2170129"/>
                        <a:ext cx="1653530" cy="789308"/>
                      </a:xfrm>
                      <a:prstGeom prst="parallelogram">
                        <a:avLst>
                          <a:gd name="adj" fmla="val 53465"/>
                        </a:avLst>
                      </a:prstGeom>
                      <a:solidFill>
                        <a:schemeClr val="bg2"/>
                      </a:solidFill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CN" altLang="en-US"/>
                      </a:p>
                    </p:txBody>
                  </p:sp>
                  <p:sp>
                    <p:nvSpPr>
                      <p:cNvPr id="49" name="平行四边形 48">
                        <a:extLst>
                          <a:ext uri="{FF2B5EF4-FFF2-40B4-BE49-F238E27FC236}">
                            <a16:creationId xmlns:a16="http://schemas.microsoft.com/office/drawing/2014/main" id="{6EC745D9-3384-4B78-92C4-61A7EFE02C57}"/>
                          </a:ext>
                        </a:extLst>
                      </p:cNvPr>
                      <p:cNvSpPr/>
                      <p:nvPr/>
                    </p:nvSpPr>
                    <p:spPr>
                      <a:xfrm rot="14654001">
                        <a:off x="2179490" y="1282068"/>
                        <a:ext cx="1653530" cy="789308"/>
                      </a:xfrm>
                      <a:prstGeom prst="parallelogram">
                        <a:avLst>
                          <a:gd name="adj" fmla="val 53465"/>
                        </a:avLst>
                      </a:prstGeom>
                      <a:solidFill>
                        <a:schemeClr val="bg2"/>
                      </a:solidFill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CN" altLang="en-US"/>
                      </a:p>
                    </p:txBody>
                  </p:sp>
                </p:grpSp>
                <p:sp>
                  <p:nvSpPr>
                    <p:cNvPr id="31" name="椭圆 30">
                      <a:extLst>
                        <a:ext uri="{FF2B5EF4-FFF2-40B4-BE49-F238E27FC236}">
                          <a16:creationId xmlns:a16="http://schemas.microsoft.com/office/drawing/2014/main" id="{B9E8D810-3AE5-4ACA-ACD3-0ABCA0DBFD6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227749" y="3711334"/>
                      <a:ext cx="1001991" cy="816572"/>
                    </a:xfrm>
                    <a:prstGeom prst="ellipse">
                      <a:avLst/>
                    </a:prstGeom>
                    <a:solidFill>
                      <a:srgbClr val="FFC000"/>
                    </a:solidFill>
                    <a:ln>
                      <a:solidFill>
                        <a:srgbClr val="FFC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grpSp>
                  <p:nvGrpSpPr>
                    <p:cNvPr id="32" name="组合 31">
                      <a:extLst>
                        <a:ext uri="{FF2B5EF4-FFF2-40B4-BE49-F238E27FC236}">
                          <a16:creationId xmlns:a16="http://schemas.microsoft.com/office/drawing/2014/main" id="{966881BC-1712-416A-9A5A-A84A1AD2A7D5}"/>
                        </a:ext>
                      </a:extLst>
                    </p:cNvPr>
                    <p:cNvGrpSpPr/>
                    <p:nvPr/>
                  </p:nvGrpSpPr>
                  <p:grpSpPr>
                    <a:xfrm rot="21359254">
                      <a:off x="1962462" y="1285782"/>
                      <a:ext cx="3368871" cy="3125440"/>
                      <a:chOff x="2611601" y="740342"/>
                      <a:chExt cx="3164239" cy="2786891"/>
                    </a:xfrm>
                  </p:grpSpPr>
                  <p:sp>
                    <p:nvSpPr>
                      <p:cNvPr id="42" name="平行四边形 41">
                        <a:extLst>
                          <a:ext uri="{FF2B5EF4-FFF2-40B4-BE49-F238E27FC236}">
                            <a16:creationId xmlns:a16="http://schemas.microsoft.com/office/drawing/2014/main" id="{618B86B1-CF59-4317-BD82-4567DEEAAF67}"/>
                          </a:ext>
                        </a:extLst>
                      </p:cNvPr>
                      <p:cNvSpPr/>
                      <p:nvPr/>
                    </p:nvSpPr>
                    <p:spPr>
                      <a:xfrm rot="14654001">
                        <a:off x="3562184" y="744657"/>
                        <a:ext cx="1653530" cy="1644899"/>
                      </a:xfrm>
                      <a:prstGeom prst="parallelogram">
                        <a:avLst>
                          <a:gd name="adj" fmla="val 53465"/>
                        </a:avLst>
                      </a:prstGeom>
                      <a:solidFill>
                        <a:schemeClr val="bg2"/>
                      </a:solidFill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CN" altLang="en-US"/>
                      </a:p>
                    </p:txBody>
                  </p:sp>
                  <p:sp>
                    <p:nvSpPr>
                      <p:cNvPr id="43" name="平行四边形 42">
                        <a:extLst>
                          <a:ext uri="{FF2B5EF4-FFF2-40B4-BE49-F238E27FC236}">
                            <a16:creationId xmlns:a16="http://schemas.microsoft.com/office/drawing/2014/main" id="{C67533CD-57A0-474C-AB65-9939F3E5B313}"/>
                          </a:ext>
                        </a:extLst>
                      </p:cNvPr>
                      <p:cNvSpPr/>
                      <p:nvPr/>
                    </p:nvSpPr>
                    <p:spPr>
                      <a:xfrm rot="14654001">
                        <a:off x="3129988" y="1878018"/>
                        <a:ext cx="1653530" cy="1644899"/>
                      </a:xfrm>
                      <a:prstGeom prst="parallelogram">
                        <a:avLst>
                          <a:gd name="adj" fmla="val 53465"/>
                        </a:avLst>
                      </a:prstGeom>
                      <a:solidFill>
                        <a:schemeClr val="bg2"/>
                      </a:solidFill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CN" altLang="en-US"/>
                      </a:p>
                    </p:txBody>
                  </p:sp>
                  <p:sp>
                    <p:nvSpPr>
                      <p:cNvPr id="44" name="平行四边形 43">
                        <a:extLst>
                          <a:ext uri="{FF2B5EF4-FFF2-40B4-BE49-F238E27FC236}">
                            <a16:creationId xmlns:a16="http://schemas.microsoft.com/office/drawing/2014/main" id="{2D4C5BBA-364B-45A1-BB72-B4439E9E9254}"/>
                          </a:ext>
                        </a:extLst>
                      </p:cNvPr>
                      <p:cNvSpPr/>
                      <p:nvPr/>
                    </p:nvSpPr>
                    <p:spPr>
                      <a:xfrm rot="14654001">
                        <a:off x="4554421" y="2170129"/>
                        <a:ext cx="1653530" cy="789308"/>
                      </a:xfrm>
                      <a:prstGeom prst="parallelogram">
                        <a:avLst>
                          <a:gd name="adj" fmla="val 53465"/>
                        </a:avLst>
                      </a:prstGeom>
                      <a:solidFill>
                        <a:schemeClr val="bg2"/>
                      </a:solidFill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CN" altLang="en-US"/>
                      </a:p>
                    </p:txBody>
                  </p:sp>
                  <p:sp>
                    <p:nvSpPr>
                      <p:cNvPr id="45" name="平行四边形 44">
                        <a:extLst>
                          <a:ext uri="{FF2B5EF4-FFF2-40B4-BE49-F238E27FC236}">
                            <a16:creationId xmlns:a16="http://schemas.microsoft.com/office/drawing/2014/main" id="{0A7195FC-1F11-41F0-950F-92F129DC0594}"/>
                          </a:ext>
                        </a:extLst>
                      </p:cNvPr>
                      <p:cNvSpPr/>
                      <p:nvPr/>
                    </p:nvSpPr>
                    <p:spPr>
                      <a:xfrm rot="14654001">
                        <a:off x="2179490" y="1282068"/>
                        <a:ext cx="1653530" cy="789308"/>
                      </a:xfrm>
                      <a:prstGeom prst="parallelogram">
                        <a:avLst>
                          <a:gd name="adj" fmla="val 53465"/>
                        </a:avLst>
                      </a:prstGeom>
                      <a:solidFill>
                        <a:schemeClr val="bg2"/>
                      </a:solidFill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CN" altLang="en-US"/>
                      </a:p>
                    </p:txBody>
                  </p:sp>
                </p:grpSp>
                <p:sp>
                  <p:nvSpPr>
                    <p:cNvPr id="33" name="椭圆 32">
                      <a:extLst>
                        <a:ext uri="{FF2B5EF4-FFF2-40B4-BE49-F238E27FC236}">
                          <a16:creationId xmlns:a16="http://schemas.microsoft.com/office/drawing/2014/main" id="{FEA6E257-D78E-4D19-9472-37FAF534810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187816" y="2170660"/>
                      <a:ext cx="1001991" cy="816572"/>
                    </a:xfrm>
                    <a:prstGeom prst="ellipse">
                      <a:avLst/>
                    </a:prstGeom>
                    <a:solidFill>
                      <a:srgbClr val="FFC000"/>
                    </a:solidFill>
                    <a:ln>
                      <a:solidFill>
                        <a:srgbClr val="FFC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grpSp>
                  <p:nvGrpSpPr>
                    <p:cNvPr id="34" name="组合 33">
                      <a:extLst>
                        <a:ext uri="{FF2B5EF4-FFF2-40B4-BE49-F238E27FC236}">
                          <a16:creationId xmlns:a16="http://schemas.microsoft.com/office/drawing/2014/main" id="{29072867-1D46-45DB-9619-7CC39FC669EF}"/>
                        </a:ext>
                      </a:extLst>
                    </p:cNvPr>
                    <p:cNvGrpSpPr/>
                    <p:nvPr/>
                  </p:nvGrpSpPr>
                  <p:grpSpPr>
                    <a:xfrm rot="21359254">
                      <a:off x="1961439" y="-225746"/>
                      <a:ext cx="3368870" cy="3125440"/>
                      <a:chOff x="2611601" y="740342"/>
                      <a:chExt cx="3164238" cy="2786891"/>
                    </a:xfrm>
                  </p:grpSpPr>
                  <p:sp>
                    <p:nvSpPr>
                      <p:cNvPr id="38" name="平行四边形 37">
                        <a:extLst>
                          <a:ext uri="{FF2B5EF4-FFF2-40B4-BE49-F238E27FC236}">
                            <a16:creationId xmlns:a16="http://schemas.microsoft.com/office/drawing/2014/main" id="{6FB6197E-035C-4947-8C3F-E85392858BA0}"/>
                          </a:ext>
                        </a:extLst>
                      </p:cNvPr>
                      <p:cNvSpPr/>
                      <p:nvPr/>
                    </p:nvSpPr>
                    <p:spPr>
                      <a:xfrm rot="14654001">
                        <a:off x="3562184" y="744657"/>
                        <a:ext cx="1653530" cy="1644899"/>
                      </a:xfrm>
                      <a:prstGeom prst="parallelogram">
                        <a:avLst>
                          <a:gd name="adj" fmla="val 53465"/>
                        </a:avLst>
                      </a:prstGeom>
                      <a:solidFill>
                        <a:schemeClr val="bg2"/>
                      </a:solidFill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CN" altLang="en-US"/>
                      </a:p>
                    </p:txBody>
                  </p:sp>
                  <p:sp>
                    <p:nvSpPr>
                      <p:cNvPr id="39" name="平行四边形 38">
                        <a:extLst>
                          <a:ext uri="{FF2B5EF4-FFF2-40B4-BE49-F238E27FC236}">
                            <a16:creationId xmlns:a16="http://schemas.microsoft.com/office/drawing/2014/main" id="{80AE7712-4F98-403A-886D-EDEF4A2CD65E}"/>
                          </a:ext>
                        </a:extLst>
                      </p:cNvPr>
                      <p:cNvSpPr/>
                      <p:nvPr/>
                    </p:nvSpPr>
                    <p:spPr>
                      <a:xfrm rot="14654001">
                        <a:off x="3129988" y="1878018"/>
                        <a:ext cx="1653530" cy="1644899"/>
                      </a:xfrm>
                      <a:prstGeom prst="parallelogram">
                        <a:avLst>
                          <a:gd name="adj" fmla="val 53465"/>
                        </a:avLst>
                      </a:prstGeom>
                      <a:solidFill>
                        <a:schemeClr val="bg2"/>
                      </a:solidFill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CN" altLang="en-US"/>
                      </a:p>
                    </p:txBody>
                  </p:sp>
                  <p:sp>
                    <p:nvSpPr>
                      <p:cNvPr id="40" name="平行四边形 39">
                        <a:extLst>
                          <a:ext uri="{FF2B5EF4-FFF2-40B4-BE49-F238E27FC236}">
                            <a16:creationId xmlns:a16="http://schemas.microsoft.com/office/drawing/2014/main" id="{4464AB63-E738-4C01-B975-612BC8C68499}"/>
                          </a:ext>
                        </a:extLst>
                      </p:cNvPr>
                      <p:cNvSpPr/>
                      <p:nvPr/>
                    </p:nvSpPr>
                    <p:spPr>
                      <a:xfrm rot="14654001">
                        <a:off x="4554420" y="2170129"/>
                        <a:ext cx="1653530" cy="789308"/>
                      </a:xfrm>
                      <a:prstGeom prst="parallelogram">
                        <a:avLst>
                          <a:gd name="adj" fmla="val 53465"/>
                        </a:avLst>
                      </a:prstGeom>
                      <a:solidFill>
                        <a:schemeClr val="bg2"/>
                      </a:solidFill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CN" altLang="en-US"/>
                      </a:p>
                    </p:txBody>
                  </p:sp>
                  <p:sp>
                    <p:nvSpPr>
                      <p:cNvPr id="41" name="平行四边形 40">
                        <a:extLst>
                          <a:ext uri="{FF2B5EF4-FFF2-40B4-BE49-F238E27FC236}">
                            <a16:creationId xmlns:a16="http://schemas.microsoft.com/office/drawing/2014/main" id="{555F172E-7ABA-442A-BD12-494C1D2BBE2D}"/>
                          </a:ext>
                        </a:extLst>
                      </p:cNvPr>
                      <p:cNvSpPr/>
                      <p:nvPr/>
                    </p:nvSpPr>
                    <p:spPr>
                      <a:xfrm rot="14654001">
                        <a:off x="2179490" y="1282068"/>
                        <a:ext cx="1653530" cy="789308"/>
                      </a:xfrm>
                      <a:prstGeom prst="parallelogram">
                        <a:avLst>
                          <a:gd name="adj" fmla="val 53465"/>
                        </a:avLst>
                      </a:prstGeom>
                      <a:solidFill>
                        <a:schemeClr val="bg2"/>
                      </a:solidFill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CN" altLang="en-US"/>
                      </a:p>
                    </p:txBody>
                  </p:sp>
                </p:grpSp>
              </p:grpSp>
              <p:cxnSp>
                <p:nvCxnSpPr>
                  <p:cNvPr id="51" name="直接箭头连接符 50">
                    <a:extLst>
                      <a:ext uri="{FF2B5EF4-FFF2-40B4-BE49-F238E27FC236}">
                        <a16:creationId xmlns:a16="http://schemas.microsoft.com/office/drawing/2014/main" id="{23B2538D-3E5D-4816-881F-2611A4B0FBB6}"/>
                      </a:ext>
                    </a:extLst>
                  </p:cNvPr>
                  <p:cNvCxnSpPr/>
                  <p:nvPr/>
                </p:nvCxnSpPr>
                <p:spPr>
                  <a:xfrm>
                    <a:off x="7201783" y="598311"/>
                    <a:ext cx="0" cy="4278489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" name="直接连接符 53">
                    <a:extLst>
                      <a:ext uri="{FF2B5EF4-FFF2-40B4-BE49-F238E27FC236}">
                        <a16:creationId xmlns:a16="http://schemas.microsoft.com/office/drawing/2014/main" id="{7AF8AEDA-FD3E-443A-88CA-59A6CA28AF1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11442745" y="2612757"/>
                    <a:ext cx="511" cy="3190931"/>
                  </a:xfrm>
                  <a:prstGeom prst="line">
                    <a:avLst/>
                  </a:prstGeom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70" name="直接箭头连接符 69">
                  <a:extLst>
                    <a:ext uri="{FF2B5EF4-FFF2-40B4-BE49-F238E27FC236}">
                      <a16:creationId xmlns:a16="http://schemas.microsoft.com/office/drawing/2014/main" id="{1CEF0737-CD16-4C2B-AE76-36593EB26C7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201271" y="541103"/>
                  <a:ext cx="23619" cy="68824"/>
                </a:xfrm>
                <a:prstGeom prst="straightConnector1">
                  <a:avLst/>
                </a:prstGeom>
                <a:ln>
                  <a:solidFill>
                    <a:srgbClr val="FF0000"/>
                  </a:solidFill>
                  <a:tailEnd type="triangle"/>
                </a:ln>
              </p:spPr>
              <p:style>
                <a:lnRef idx="3">
                  <a:schemeClr val="accent2"/>
                </a:lnRef>
                <a:fillRef idx="0">
                  <a:schemeClr val="accent2"/>
                </a:fillRef>
                <a:effectRef idx="2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75" name="直接箭头连接符 74">
                  <a:extLst>
                    <a:ext uri="{FF2B5EF4-FFF2-40B4-BE49-F238E27FC236}">
                      <a16:creationId xmlns:a16="http://schemas.microsoft.com/office/drawing/2014/main" id="{D47BAAB1-E183-4BE1-ACE9-102CBFDABA3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378601" y="2667909"/>
                  <a:ext cx="15062" cy="79950"/>
                </a:xfrm>
                <a:prstGeom prst="straightConnector1">
                  <a:avLst/>
                </a:prstGeom>
                <a:ln>
                  <a:solidFill>
                    <a:srgbClr val="FF0000"/>
                  </a:solidFill>
                  <a:tailEnd type="triangle"/>
                </a:ln>
              </p:spPr>
              <p:style>
                <a:lnRef idx="3">
                  <a:schemeClr val="accent2"/>
                </a:lnRef>
                <a:fillRef idx="0">
                  <a:schemeClr val="accent2"/>
                </a:fillRef>
                <a:effectRef idx="2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80" name="直接箭头连接符 79">
                  <a:extLst>
                    <a:ext uri="{FF2B5EF4-FFF2-40B4-BE49-F238E27FC236}">
                      <a16:creationId xmlns:a16="http://schemas.microsoft.com/office/drawing/2014/main" id="{2AB1AD61-BB5C-4795-A974-9920E1FCF47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440292" y="2578345"/>
                  <a:ext cx="24736" cy="89564"/>
                </a:xfrm>
                <a:prstGeom prst="straightConnector1">
                  <a:avLst/>
                </a:prstGeom>
                <a:ln>
                  <a:solidFill>
                    <a:srgbClr val="FF0000"/>
                  </a:solidFill>
                  <a:tailEnd type="triangle"/>
                </a:ln>
              </p:spPr>
              <p:style>
                <a:lnRef idx="3">
                  <a:schemeClr val="accent2"/>
                </a:lnRef>
                <a:fillRef idx="0">
                  <a:schemeClr val="accent2"/>
                </a:fillRef>
                <a:effectRef idx="2">
                  <a:schemeClr val="accent2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8" name="任意多边形: 形状 67">
                <a:extLst>
                  <a:ext uri="{FF2B5EF4-FFF2-40B4-BE49-F238E27FC236}">
                    <a16:creationId xmlns:a16="http://schemas.microsoft.com/office/drawing/2014/main" id="{6BB027A0-B4CB-41B4-ACE8-D6C7C4CE3EDF}"/>
                  </a:ext>
                </a:extLst>
              </p:cNvPr>
              <p:cNvSpPr/>
              <p:nvPr/>
            </p:nvSpPr>
            <p:spPr>
              <a:xfrm>
                <a:off x="8387644" y="2084541"/>
                <a:ext cx="3048000" cy="4295183"/>
              </a:xfrm>
              <a:custGeom>
                <a:avLst/>
                <a:gdLst>
                  <a:gd name="connsiteX0" fmla="*/ 0 w 3048000"/>
                  <a:gd name="connsiteY0" fmla="*/ 579637 h 4295183"/>
                  <a:gd name="connsiteX1" fmla="*/ 643467 w 3048000"/>
                  <a:gd name="connsiteY1" fmla="*/ 274837 h 4295183"/>
                  <a:gd name="connsiteX2" fmla="*/ 2257778 w 3048000"/>
                  <a:gd name="connsiteY2" fmla="*/ 4034037 h 4295183"/>
                  <a:gd name="connsiteX3" fmla="*/ 3048000 w 3048000"/>
                  <a:gd name="connsiteY3" fmla="*/ 3672792 h 42951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48000" h="4295183">
                    <a:moveTo>
                      <a:pt x="0" y="579637"/>
                    </a:moveTo>
                    <a:cubicBezTo>
                      <a:pt x="133585" y="139370"/>
                      <a:pt x="267171" y="-300896"/>
                      <a:pt x="643467" y="274837"/>
                    </a:cubicBezTo>
                    <a:cubicBezTo>
                      <a:pt x="1019763" y="850570"/>
                      <a:pt x="1857023" y="3467711"/>
                      <a:pt x="2257778" y="4034037"/>
                    </a:cubicBezTo>
                    <a:cubicBezTo>
                      <a:pt x="2658533" y="4600363"/>
                      <a:pt x="2853266" y="4136577"/>
                      <a:pt x="3048000" y="3672792"/>
                    </a:cubicBezTo>
                  </a:path>
                </a:pathLst>
              </a:custGeom>
              <a:ln>
                <a:solidFill>
                  <a:srgbClr val="FF0000"/>
                </a:solidFill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65" name="任意多边形: 形状 64">
                <a:extLst>
                  <a:ext uri="{FF2B5EF4-FFF2-40B4-BE49-F238E27FC236}">
                    <a16:creationId xmlns:a16="http://schemas.microsoft.com/office/drawing/2014/main" id="{968FF8D4-6607-4360-98B2-9A7B11711FDE}"/>
                  </a:ext>
                </a:extLst>
              </p:cNvPr>
              <p:cNvSpPr/>
              <p:nvPr/>
            </p:nvSpPr>
            <p:spPr>
              <a:xfrm>
                <a:off x="7224889" y="182201"/>
                <a:ext cx="1162755" cy="6275250"/>
              </a:xfrm>
              <a:custGeom>
                <a:avLst/>
                <a:gdLst>
                  <a:gd name="connsiteX0" fmla="*/ 1162755 w 1162755"/>
                  <a:gd name="connsiteY0" fmla="*/ 5710599 h 6275250"/>
                  <a:gd name="connsiteX1" fmla="*/ 677333 w 1162755"/>
                  <a:gd name="connsiteY1" fmla="*/ 5800910 h 6275250"/>
                  <a:gd name="connsiteX2" fmla="*/ 643467 w 1162755"/>
                  <a:gd name="connsiteY2" fmla="*/ 574155 h 6275250"/>
                  <a:gd name="connsiteX3" fmla="*/ 0 w 1162755"/>
                  <a:gd name="connsiteY3" fmla="*/ 370955 h 627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62755" h="6275250">
                    <a:moveTo>
                      <a:pt x="1162755" y="5710599"/>
                    </a:moveTo>
                    <a:cubicBezTo>
                      <a:pt x="963318" y="6183791"/>
                      <a:pt x="763881" y="6656984"/>
                      <a:pt x="677333" y="5800910"/>
                    </a:cubicBezTo>
                    <a:cubicBezTo>
                      <a:pt x="590785" y="4944836"/>
                      <a:pt x="756356" y="1479147"/>
                      <a:pt x="643467" y="574155"/>
                    </a:cubicBezTo>
                    <a:cubicBezTo>
                      <a:pt x="530578" y="-330837"/>
                      <a:pt x="265289" y="20059"/>
                      <a:pt x="0" y="370955"/>
                    </a:cubicBezTo>
                  </a:path>
                </a:pathLst>
              </a:custGeom>
              <a:noFill/>
              <a:ln>
                <a:solidFill>
                  <a:srgbClr val="FF0000"/>
                </a:solidFill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53" name="直接连接符 52">
              <a:extLst>
                <a:ext uri="{FF2B5EF4-FFF2-40B4-BE49-F238E27FC236}">
                  <a16:creationId xmlns:a16="http://schemas.microsoft.com/office/drawing/2014/main" id="{2C90F8BB-6319-4D52-8622-9FA62059E9B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394108" y="2693987"/>
              <a:ext cx="511" cy="3190931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2351777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85A119-DD63-412F-9790-E2D5135EB2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独立性检验（</a:t>
            </a:r>
            <a:r>
              <a:rPr lang="en-US" altLang="zh-CN" dirty="0"/>
              <a:t>H0</a:t>
            </a:r>
            <a:r>
              <a:rPr lang="zh-CN" altLang="en-US" dirty="0"/>
              <a:t>：</a:t>
            </a:r>
            <a:r>
              <a:rPr lang="en-US" altLang="zh-CN" dirty="0"/>
              <a:t>motif</a:t>
            </a:r>
            <a:r>
              <a:rPr lang="zh-CN" altLang="en-US" dirty="0"/>
              <a:t>的链分布和距离没有关系）</a:t>
            </a:r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AA1ABC0B-1501-40D0-A413-707DF62787E8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4"/>
          <a:ext cx="10720527" cy="19917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73509">
                  <a:extLst>
                    <a:ext uri="{9D8B030D-6E8A-4147-A177-3AD203B41FA5}">
                      <a16:colId xmlns:a16="http://schemas.microsoft.com/office/drawing/2014/main" val="477378103"/>
                    </a:ext>
                  </a:extLst>
                </a:gridCol>
                <a:gridCol w="3573509">
                  <a:extLst>
                    <a:ext uri="{9D8B030D-6E8A-4147-A177-3AD203B41FA5}">
                      <a16:colId xmlns:a16="http://schemas.microsoft.com/office/drawing/2014/main" val="3590842648"/>
                    </a:ext>
                  </a:extLst>
                </a:gridCol>
                <a:gridCol w="3573509">
                  <a:extLst>
                    <a:ext uri="{9D8B030D-6E8A-4147-A177-3AD203B41FA5}">
                      <a16:colId xmlns:a16="http://schemas.microsoft.com/office/drawing/2014/main" val="3233086034"/>
                    </a:ext>
                  </a:extLst>
                </a:gridCol>
              </a:tblGrid>
              <a:tr h="663924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/>
                        <a:t>DS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/>
                        <a:t>DM</a:t>
                      </a:r>
                      <a:endParaRPr lang="zh-CN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605261"/>
                  </a:ext>
                </a:extLst>
              </a:tr>
              <a:tr h="66392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distance&lt;=328</a:t>
                      </a:r>
                      <a:endParaRPr lang="zh-CN" altLang="en-US" dirty="0"/>
                    </a:p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24774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49156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3833715"/>
                  </a:ext>
                </a:extLst>
              </a:tr>
              <a:tr h="66392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distance&gt;328</a:t>
                      </a:r>
                      <a:endParaRPr lang="zh-CN" altLang="en-US" dirty="0"/>
                    </a:p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1784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14278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5747356"/>
                  </a:ext>
                </a:extLst>
              </a:tr>
            </a:tbl>
          </a:graphicData>
        </a:graphic>
      </p:graphicFrame>
      <p:sp>
        <p:nvSpPr>
          <p:cNvPr id="5" name="文本框 4">
            <a:extLst>
              <a:ext uri="{FF2B5EF4-FFF2-40B4-BE49-F238E27FC236}">
                <a16:creationId xmlns:a16="http://schemas.microsoft.com/office/drawing/2014/main" id="{9FBE1F3B-C689-4214-9720-7F163C2BC62F}"/>
              </a:ext>
            </a:extLst>
          </p:cNvPr>
          <p:cNvSpPr txBox="1"/>
          <p:nvPr/>
        </p:nvSpPr>
        <p:spPr>
          <a:xfrm>
            <a:off x="4622676" y="4518734"/>
            <a:ext cx="31515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X2=3183.63&gt;X2(1-0.01)=6.64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3239896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C7D608-AE53-4265-88E5-30C436183CA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针对</a:t>
            </a:r>
            <a:r>
              <a:rPr lang="en-US" altLang="zh-CN" dirty="0"/>
              <a:t>G4 motif</a:t>
            </a:r>
            <a:r>
              <a:rPr lang="zh-CN" altLang="en-US" dirty="0"/>
              <a:t>的再分类问题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ECFC9AB-59F9-4E21-A4E1-4033966E535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基于</a:t>
            </a:r>
            <a:r>
              <a:rPr lang="en-US" altLang="zh-CN" dirty="0"/>
              <a:t>summits</a:t>
            </a:r>
            <a:r>
              <a:rPr lang="zh-CN" altLang="en-US" dirty="0"/>
              <a:t>左右</a:t>
            </a:r>
            <a:r>
              <a:rPr lang="en-US" altLang="zh-CN" dirty="0"/>
              <a:t>200bp</a:t>
            </a:r>
            <a:r>
              <a:rPr lang="zh-CN" altLang="en-US" dirty="0"/>
              <a:t>计算得到的</a:t>
            </a:r>
            <a:r>
              <a:rPr lang="en-US" altLang="zh-CN" dirty="0"/>
              <a:t>motif</a:t>
            </a:r>
            <a:r>
              <a:rPr lang="zh-CN" altLang="en-US" dirty="0"/>
              <a:t>分类情况</a:t>
            </a:r>
          </a:p>
        </p:txBody>
      </p:sp>
    </p:spTree>
    <p:extLst>
      <p:ext uri="{BB962C8B-B14F-4D97-AF65-F5344CB8AC3E}">
        <p14:creationId xmlns:p14="http://schemas.microsoft.com/office/powerpoint/2010/main" val="205222250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F2716A-B602-43DF-B608-2742618A36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2107598" cy="1325563"/>
          </a:xfrm>
        </p:spPr>
        <p:txBody>
          <a:bodyPr/>
          <a:lstStyle/>
          <a:p>
            <a:r>
              <a:rPr lang="zh-CN" altLang="en-US" dirty="0"/>
              <a:t>策略一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629D4D3-48BB-4B65-AEAF-823577ABCC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比较保守的想法，凡是标记为</a:t>
            </a:r>
            <a:r>
              <a:rPr lang="en-US" altLang="zh-CN" dirty="0"/>
              <a:t>M</a:t>
            </a:r>
            <a:r>
              <a:rPr lang="zh-CN" altLang="en-US" dirty="0"/>
              <a:t>的，我们认为是不准确的</a:t>
            </a:r>
            <a:r>
              <a:rPr lang="en-US" altLang="zh-CN" dirty="0"/>
              <a:t>motif</a:t>
            </a:r>
            <a:r>
              <a:rPr lang="zh-CN" altLang="en-US" dirty="0"/>
              <a:t>判断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34107DD-FDEB-4E39-BA06-B0FCE200631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zh-CN" dirty="0"/>
              <a:t>R: 823</a:t>
            </a:r>
          </a:p>
          <a:p>
            <a:r>
              <a:rPr lang="en-US" altLang="zh-CN" dirty="0"/>
              <a:t>M: 39572</a:t>
            </a:r>
          </a:p>
          <a:p>
            <a:r>
              <a:rPr lang="en-US" altLang="zh-CN" dirty="0"/>
              <a:t>N: 105553</a:t>
            </a:r>
          </a:p>
          <a:p>
            <a:r>
              <a:rPr lang="en-US" altLang="zh-CN" dirty="0"/>
              <a:t>A</a:t>
            </a:r>
            <a:r>
              <a:rPr lang="en-US" altLang="zh-CN"/>
              <a:t>: 145948</a:t>
            </a:r>
            <a:endParaRPr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22856CC-B733-4939-A172-85D4E197821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zh-CN" altLang="en-US" dirty="0"/>
              <a:t>比较贪婪的想法，凡是标记了</a:t>
            </a:r>
            <a:r>
              <a:rPr lang="en-US" altLang="zh-CN" dirty="0"/>
              <a:t>R</a:t>
            </a:r>
            <a:r>
              <a:rPr lang="zh-CN" altLang="en-US" dirty="0"/>
              <a:t>的，我们均归类于可靠的</a:t>
            </a:r>
            <a:r>
              <a:rPr lang="en-US" altLang="zh-CN" dirty="0"/>
              <a:t>motif</a:t>
            </a:r>
            <a:r>
              <a:rPr lang="zh-CN" altLang="en-US" dirty="0"/>
              <a:t>判断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00C28D2-BE8B-4BF6-A068-BAD55CF9B209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altLang="zh-CN" dirty="0"/>
              <a:t>R: 6467</a:t>
            </a:r>
          </a:p>
          <a:p>
            <a:r>
              <a:rPr lang="en-US" altLang="zh-CN" dirty="0"/>
              <a:t>M: 33928</a:t>
            </a:r>
          </a:p>
          <a:p>
            <a:r>
              <a:rPr lang="en-US" altLang="zh-CN" dirty="0"/>
              <a:t>N: 105553</a:t>
            </a:r>
          </a:p>
          <a:p>
            <a:r>
              <a:rPr lang="en-US" altLang="zh-CN" dirty="0"/>
              <a:t>A: 145948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2DBE689-4F00-412F-AD0E-23CCE48782F2}"/>
              </a:ext>
            </a:extLst>
          </p:cNvPr>
          <p:cNvSpPr txBox="1"/>
          <p:nvPr/>
        </p:nvSpPr>
        <p:spPr>
          <a:xfrm>
            <a:off x="4687410" y="443883"/>
            <a:ext cx="61167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针对单一</a:t>
            </a:r>
            <a:r>
              <a:rPr lang="en-US" altLang="zh-CN" dirty="0"/>
              <a:t>model</a:t>
            </a:r>
            <a:r>
              <a:rPr lang="zh-CN" altLang="en-US" dirty="0"/>
              <a:t>的</a:t>
            </a:r>
            <a:r>
              <a:rPr lang="en-US" altLang="zh-CN" dirty="0"/>
              <a:t>4</a:t>
            </a:r>
            <a:r>
              <a:rPr lang="zh-CN" altLang="en-US" dirty="0"/>
              <a:t>个</a:t>
            </a:r>
            <a:r>
              <a:rPr lang="en-US" altLang="zh-CN" dirty="0"/>
              <a:t>rep</a:t>
            </a:r>
            <a:r>
              <a:rPr lang="zh-CN" altLang="en-US" dirty="0"/>
              <a:t>进行比较，某一位点的</a:t>
            </a:r>
            <a:r>
              <a:rPr lang="en-US" altLang="zh-CN" dirty="0"/>
              <a:t>motif</a:t>
            </a:r>
            <a:r>
              <a:rPr lang="zh-CN" altLang="en-US" dirty="0"/>
              <a:t>在单一</a:t>
            </a:r>
            <a:r>
              <a:rPr lang="en-US" altLang="zh-CN" dirty="0"/>
              <a:t>rep</a:t>
            </a:r>
            <a:r>
              <a:rPr lang="zh-CN" altLang="en-US" dirty="0"/>
              <a:t>中出现，我们认为是随机性结果，标记为</a:t>
            </a:r>
            <a:r>
              <a:rPr lang="en-US" altLang="zh-CN" dirty="0"/>
              <a:t>N</a:t>
            </a:r>
            <a:r>
              <a:rPr lang="zh-CN" altLang="en-US" dirty="0"/>
              <a:t>；在</a:t>
            </a:r>
            <a:r>
              <a:rPr lang="en-US" altLang="zh-CN" dirty="0"/>
              <a:t>4</a:t>
            </a:r>
            <a:r>
              <a:rPr lang="zh-CN" altLang="en-US" dirty="0"/>
              <a:t>个</a:t>
            </a:r>
            <a:r>
              <a:rPr lang="en-US" altLang="zh-CN" dirty="0"/>
              <a:t>rep</a:t>
            </a:r>
            <a:r>
              <a:rPr lang="zh-CN" altLang="en-US" dirty="0"/>
              <a:t>中均出现，我们认为是可靠结果，交际为</a:t>
            </a:r>
            <a:r>
              <a:rPr lang="en-US" altLang="zh-CN" dirty="0"/>
              <a:t>R</a:t>
            </a:r>
            <a:r>
              <a:rPr lang="zh-CN" altLang="en-US" dirty="0"/>
              <a:t>；否则我们认为是模糊型结果，标记为</a:t>
            </a:r>
            <a:r>
              <a:rPr lang="en-US" altLang="zh-CN" dirty="0"/>
              <a:t>M</a:t>
            </a:r>
            <a:r>
              <a:rPr lang="zh-CN" altLang="en-US" dirty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27036098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D2600A2-F4F0-4FD8-9AC2-7096EAD8A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2135819" cy="1325563"/>
          </a:xfrm>
        </p:spPr>
        <p:txBody>
          <a:bodyPr/>
          <a:lstStyle/>
          <a:p>
            <a:r>
              <a:rPr lang="zh-CN" altLang="en-US" dirty="0"/>
              <a:t>策略二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2AA85E7-0765-4EAB-8F61-5E730D7710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R: 22873</a:t>
            </a:r>
          </a:p>
          <a:p>
            <a:r>
              <a:rPr lang="en-US" altLang="zh-CN" dirty="0"/>
              <a:t>M: 46636</a:t>
            </a:r>
          </a:p>
          <a:p>
            <a:r>
              <a:rPr lang="en-US" altLang="zh-CN" dirty="0"/>
              <a:t>N: 76444</a:t>
            </a:r>
          </a:p>
          <a:p>
            <a:r>
              <a:rPr lang="en-US" altLang="zh-CN" dirty="0"/>
              <a:t>A: 145953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B230553-D59A-4510-B7C7-C12DD8E32AC4}"/>
              </a:ext>
            </a:extLst>
          </p:cNvPr>
          <p:cNvSpPr txBox="1"/>
          <p:nvPr/>
        </p:nvSpPr>
        <p:spPr>
          <a:xfrm>
            <a:off x="4687410" y="289242"/>
            <a:ext cx="611671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针对全体</a:t>
            </a:r>
            <a:r>
              <a:rPr lang="en-US" altLang="zh-CN" dirty="0"/>
              <a:t>80</a:t>
            </a:r>
            <a:r>
              <a:rPr lang="zh-CN" altLang="en-US" dirty="0"/>
              <a:t>个</a:t>
            </a:r>
            <a:r>
              <a:rPr lang="en-US" altLang="zh-CN" dirty="0"/>
              <a:t>rep</a:t>
            </a:r>
            <a:r>
              <a:rPr lang="zh-CN" altLang="en-US" dirty="0"/>
              <a:t>进行比较，首先进行数据统计，计算这些</a:t>
            </a:r>
            <a:r>
              <a:rPr lang="en-US" altLang="zh-CN" dirty="0"/>
              <a:t>motif</a:t>
            </a:r>
            <a:r>
              <a:rPr lang="zh-CN" altLang="en-US" dirty="0"/>
              <a:t>在</a:t>
            </a:r>
            <a:r>
              <a:rPr lang="en-US" altLang="zh-CN" dirty="0"/>
              <a:t>rep</a:t>
            </a:r>
            <a:r>
              <a:rPr lang="zh-CN" altLang="en-US" dirty="0"/>
              <a:t>中出现的频率。某一位点的</a:t>
            </a:r>
            <a:r>
              <a:rPr lang="en-US" altLang="zh-CN" dirty="0"/>
              <a:t>motif</a:t>
            </a:r>
            <a:r>
              <a:rPr lang="zh-CN" altLang="en-US" dirty="0"/>
              <a:t>在单一</a:t>
            </a:r>
            <a:r>
              <a:rPr lang="en-US" altLang="zh-CN" dirty="0"/>
              <a:t>rep</a:t>
            </a:r>
            <a:r>
              <a:rPr lang="zh-CN" altLang="en-US" dirty="0"/>
              <a:t>中出现，我们认为是随机性结果，标记为</a:t>
            </a:r>
            <a:r>
              <a:rPr lang="en-US" altLang="zh-CN" dirty="0"/>
              <a:t>N</a:t>
            </a:r>
            <a:r>
              <a:rPr lang="zh-CN" altLang="en-US" dirty="0"/>
              <a:t>；在</a:t>
            </a:r>
            <a:r>
              <a:rPr lang="en-US" altLang="zh-CN" dirty="0"/>
              <a:t>5</a:t>
            </a:r>
            <a:r>
              <a:rPr lang="zh-CN" altLang="en-US" dirty="0"/>
              <a:t>个或以上</a:t>
            </a:r>
            <a:r>
              <a:rPr lang="en-US" altLang="zh-CN" dirty="0"/>
              <a:t>rep</a:t>
            </a:r>
            <a:r>
              <a:rPr lang="zh-CN" altLang="en-US" dirty="0"/>
              <a:t>中均出现，我们认为是可靠结果，交际为</a:t>
            </a:r>
            <a:r>
              <a:rPr lang="en-US" altLang="zh-CN" dirty="0"/>
              <a:t>R</a:t>
            </a:r>
            <a:r>
              <a:rPr lang="zh-CN" altLang="en-US" dirty="0"/>
              <a:t>；否则我们认为是模糊型结果，标记为</a:t>
            </a:r>
            <a:r>
              <a:rPr lang="en-US" altLang="zh-CN" dirty="0"/>
              <a:t>M</a:t>
            </a:r>
            <a:r>
              <a:rPr lang="zh-CN" altLang="en-US" dirty="0"/>
              <a:t>。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A8FB042-346F-42C6-A236-4690A7C4662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75" t="4422" r="6875" b="2794"/>
          <a:stretch/>
        </p:blipFill>
        <p:spPr>
          <a:xfrm>
            <a:off x="3242355" y="1901507"/>
            <a:ext cx="8949645" cy="4956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02370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5F01AF66-B6C3-4408-B16D-67D4398A35F5}"/>
              </a:ext>
            </a:extLst>
          </p:cNvPr>
          <p:cNvCxnSpPr/>
          <p:nvPr/>
        </p:nvCxnSpPr>
        <p:spPr>
          <a:xfrm>
            <a:off x="1490133" y="1253067"/>
            <a:ext cx="8229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3">
            <a:extLst>
              <a:ext uri="{FF2B5EF4-FFF2-40B4-BE49-F238E27FC236}">
                <a16:creationId xmlns:a16="http://schemas.microsoft.com/office/drawing/2014/main" id="{C1536C2F-61D5-49E9-8D4A-6F95AFFD5794}"/>
              </a:ext>
            </a:extLst>
          </p:cNvPr>
          <p:cNvSpPr/>
          <p:nvPr/>
        </p:nvSpPr>
        <p:spPr>
          <a:xfrm>
            <a:off x="3014133" y="1143000"/>
            <a:ext cx="1490134" cy="2201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B2E382C-3120-4666-AAD2-6EC8580403C8}"/>
              </a:ext>
            </a:extLst>
          </p:cNvPr>
          <p:cNvSpPr/>
          <p:nvPr/>
        </p:nvSpPr>
        <p:spPr>
          <a:xfrm>
            <a:off x="6028267" y="1143000"/>
            <a:ext cx="2387600" cy="2200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A1721FB9-9EA0-46F3-BBF1-FDB53FD2CB2F}"/>
              </a:ext>
            </a:extLst>
          </p:cNvPr>
          <p:cNvCxnSpPr/>
          <p:nvPr/>
        </p:nvCxnSpPr>
        <p:spPr>
          <a:xfrm flipH="1">
            <a:off x="2353733" y="1473201"/>
            <a:ext cx="660400" cy="745066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80C277D4-F693-4F1C-845E-9F0959E47F9C}"/>
              </a:ext>
            </a:extLst>
          </p:cNvPr>
          <p:cNvCxnSpPr>
            <a:cxnSpLocks/>
          </p:cNvCxnSpPr>
          <p:nvPr/>
        </p:nvCxnSpPr>
        <p:spPr>
          <a:xfrm>
            <a:off x="4504267" y="1456268"/>
            <a:ext cx="778933" cy="745066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aphicFrame>
        <p:nvGraphicFramePr>
          <p:cNvPr id="10" name="表格 10">
            <a:extLst>
              <a:ext uri="{FF2B5EF4-FFF2-40B4-BE49-F238E27FC236}">
                <a16:creationId xmlns:a16="http://schemas.microsoft.com/office/drawing/2014/main" id="{02265829-2F64-4FA7-9CAE-2F716C192F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5167441"/>
              </p:ext>
            </p:extLst>
          </p:nvPr>
        </p:nvGraphicFramePr>
        <p:xfrm>
          <a:off x="1710270" y="2405383"/>
          <a:ext cx="4385730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8573">
                  <a:extLst>
                    <a:ext uri="{9D8B030D-6E8A-4147-A177-3AD203B41FA5}">
                      <a16:colId xmlns:a16="http://schemas.microsoft.com/office/drawing/2014/main" val="3874447767"/>
                    </a:ext>
                  </a:extLst>
                </a:gridCol>
                <a:gridCol w="438573">
                  <a:extLst>
                    <a:ext uri="{9D8B030D-6E8A-4147-A177-3AD203B41FA5}">
                      <a16:colId xmlns:a16="http://schemas.microsoft.com/office/drawing/2014/main" val="3049300409"/>
                    </a:ext>
                  </a:extLst>
                </a:gridCol>
                <a:gridCol w="438573">
                  <a:extLst>
                    <a:ext uri="{9D8B030D-6E8A-4147-A177-3AD203B41FA5}">
                      <a16:colId xmlns:a16="http://schemas.microsoft.com/office/drawing/2014/main" val="2612794559"/>
                    </a:ext>
                  </a:extLst>
                </a:gridCol>
                <a:gridCol w="438573">
                  <a:extLst>
                    <a:ext uri="{9D8B030D-6E8A-4147-A177-3AD203B41FA5}">
                      <a16:colId xmlns:a16="http://schemas.microsoft.com/office/drawing/2014/main" val="190629851"/>
                    </a:ext>
                  </a:extLst>
                </a:gridCol>
                <a:gridCol w="438573">
                  <a:extLst>
                    <a:ext uri="{9D8B030D-6E8A-4147-A177-3AD203B41FA5}">
                      <a16:colId xmlns:a16="http://schemas.microsoft.com/office/drawing/2014/main" val="3393996399"/>
                    </a:ext>
                  </a:extLst>
                </a:gridCol>
                <a:gridCol w="438573">
                  <a:extLst>
                    <a:ext uri="{9D8B030D-6E8A-4147-A177-3AD203B41FA5}">
                      <a16:colId xmlns:a16="http://schemas.microsoft.com/office/drawing/2014/main" val="1008460650"/>
                    </a:ext>
                  </a:extLst>
                </a:gridCol>
                <a:gridCol w="438573">
                  <a:extLst>
                    <a:ext uri="{9D8B030D-6E8A-4147-A177-3AD203B41FA5}">
                      <a16:colId xmlns:a16="http://schemas.microsoft.com/office/drawing/2014/main" val="1975106148"/>
                    </a:ext>
                  </a:extLst>
                </a:gridCol>
                <a:gridCol w="438573">
                  <a:extLst>
                    <a:ext uri="{9D8B030D-6E8A-4147-A177-3AD203B41FA5}">
                      <a16:colId xmlns:a16="http://schemas.microsoft.com/office/drawing/2014/main" val="1718480016"/>
                    </a:ext>
                  </a:extLst>
                </a:gridCol>
                <a:gridCol w="438573">
                  <a:extLst>
                    <a:ext uri="{9D8B030D-6E8A-4147-A177-3AD203B41FA5}">
                      <a16:colId xmlns:a16="http://schemas.microsoft.com/office/drawing/2014/main" val="3463870055"/>
                    </a:ext>
                  </a:extLst>
                </a:gridCol>
                <a:gridCol w="438573">
                  <a:extLst>
                    <a:ext uri="{9D8B030D-6E8A-4147-A177-3AD203B41FA5}">
                      <a16:colId xmlns:a16="http://schemas.microsoft.com/office/drawing/2014/main" val="3412211839"/>
                    </a:ext>
                  </a:extLst>
                </a:gridCol>
              </a:tblGrid>
              <a:tr h="298016"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0.1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0.3</a:t>
                      </a:r>
                      <a:endParaRPr lang="zh-CN" altLang="en-US" sz="14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0.2</a:t>
                      </a:r>
                      <a:endParaRPr lang="zh-CN" altLang="en-US" sz="14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0.3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0.1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0.0</a:t>
                      </a:r>
                      <a:endParaRPr lang="zh-CN" altLang="en-US" sz="14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0.0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0.4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0.2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0.0</a:t>
                      </a:r>
                      <a:endParaRPr lang="zh-CN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747605"/>
                  </a:ext>
                </a:extLst>
              </a:tr>
            </a:tbl>
          </a:graphicData>
        </a:graphic>
      </p:graphicFrame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5D1DF45B-2F6C-4C7B-AD39-07DDBB105B82}"/>
              </a:ext>
            </a:extLst>
          </p:cNvPr>
          <p:cNvCxnSpPr/>
          <p:nvPr/>
        </p:nvCxnSpPr>
        <p:spPr>
          <a:xfrm flipH="1">
            <a:off x="7755466" y="1473201"/>
            <a:ext cx="660400" cy="745066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C58FFC13-A3F0-4C33-9AD4-D035E0AE6C02}"/>
              </a:ext>
            </a:extLst>
          </p:cNvPr>
          <p:cNvCxnSpPr>
            <a:cxnSpLocks/>
          </p:cNvCxnSpPr>
          <p:nvPr/>
        </p:nvCxnSpPr>
        <p:spPr>
          <a:xfrm>
            <a:off x="9906000" y="1456268"/>
            <a:ext cx="778933" cy="745066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aphicFrame>
        <p:nvGraphicFramePr>
          <p:cNvPr id="13" name="表格 10">
            <a:extLst>
              <a:ext uri="{FF2B5EF4-FFF2-40B4-BE49-F238E27FC236}">
                <a16:creationId xmlns:a16="http://schemas.microsoft.com/office/drawing/2014/main" id="{F9CE8034-3739-4550-A83D-DDE3DF06A2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196680"/>
              </p:ext>
            </p:extLst>
          </p:nvPr>
        </p:nvGraphicFramePr>
        <p:xfrm>
          <a:off x="7365999" y="2389299"/>
          <a:ext cx="4385730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8573">
                  <a:extLst>
                    <a:ext uri="{9D8B030D-6E8A-4147-A177-3AD203B41FA5}">
                      <a16:colId xmlns:a16="http://schemas.microsoft.com/office/drawing/2014/main" val="3874447767"/>
                    </a:ext>
                  </a:extLst>
                </a:gridCol>
                <a:gridCol w="438573">
                  <a:extLst>
                    <a:ext uri="{9D8B030D-6E8A-4147-A177-3AD203B41FA5}">
                      <a16:colId xmlns:a16="http://schemas.microsoft.com/office/drawing/2014/main" val="3049300409"/>
                    </a:ext>
                  </a:extLst>
                </a:gridCol>
                <a:gridCol w="438573">
                  <a:extLst>
                    <a:ext uri="{9D8B030D-6E8A-4147-A177-3AD203B41FA5}">
                      <a16:colId xmlns:a16="http://schemas.microsoft.com/office/drawing/2014/main" val="2612794559"/>
                    </a:ext>
                  </a:extLst>
                </a:gridCol>
                <a:gridCol w="438573">
                  <a:extLst>
                    <a:ext uri="{9D8B030D-6E8A-4147-A177-3AD203B41FA5}">
                      <a16:colId xmlns:a16="http://schemas.microsoft.com/office/drawing/2014/main" val="190629851"/>
                    </a:ext>
                  </a:extLst>
                </a:gridCol>
                <a:gridCol w="438573">
                  <a:extLst>
                    <a:ext uri="{9D8B030D-6E8A-4147-A177-3AD203B41FA5}">
                      <a16:colId xmlns:a16="http://schemas.microsoft.com/office/drawing/2014/main" val="3393996399"/>
                    </a:ext>
                  </a:extLst>
                </a:gridCol>
                <a:gridCol w="438573">
                  <a:extLst>
                    <a:ext uri="{9D8B030D-6E8A-4147-A177-3AD203B41FA5}">
                      <a16:colId xmlns:a16="http://schemas.microsoft.com/office/drawing/2014/main" val="1008460650"/>
                    </a:ext>
                  </a:extLst>
                </a:gridCol>
                <a:gridCol w="438573">
                  <a:extLst>
                    <a:ext uri="{9D8B030D-6E8A-4147-A177-3AD203B41FA5}">
                      <a16:colId xmlns:a16="http://schemas.microsoft.com/office/drawing/2014/main" val="1975106148"/>
                    </a:ext>
                  </a:extLst>
                </a:gridCol>
                <a:gridCol w="438573">
                  <a:extLst>
                    <a:ext uri="{9D8B030D-6E8A-4147-A177-3AD203B41FA5}">
                      <a16:colId xmlns:a16="http://schemas.microsoft.com/office/drawing/2014/main" val="1718480016"/>
                    </a:ext>
                  </a:extLst>
                </a:gridCol>
                <a:gridCol w="438573">
                  <a:extLst>
                    <a:ext uri="{9D8B030D-6E8A-4147-A177-3AD203B41FA5}">
                      <a16:colId xmlns:a16="http://schemas.microsoft.com/office/drawing/2014/main" val="3463870055"/>
                    </a:ext>
                  </a:extLst>
                </a:gridCol>
                <a:gridCol w="438573">
                  <a:extLst>
                    <a:ext uri="{9D8B030D-6E8A-4147-A177-3AD203B41FA5}">
                      <a16:colId xmlns:a16="http://schemas.microsoft.com/office/drawing/2014/main" val="3412211839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0.6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0.8</a:t>
                      </a:r>
                      <a:endParaRPr lang="zh-CN" altLang="en-US" sz="14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0.3</a:t>
                      </a:r>
                      <a:endParaRPr lang="zh-CN" altLang="en-US" sz="14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0.5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0.7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0.8</a:t>
                      </a:r>
                      <a:endParaRPr lang="zh-CN" altLang="en-US" sz="14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0.9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1.0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0.6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0.6</a:t>
                      </a:r>
                      <a:endParaRPr lang="zh-CN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747605"/>
                  </a:ext>
                </a:extLst>
              </a:tr>
            </a:tbl>
          </a:graphicData>
        </a:graphic>
      </p:graphicFrame>
      <p:sp>
        <p:nvSpPr>
          <p:cNvPr id="14" name="文本框 13">
            <a:extLst>
              <a:ext uri="{FF2B5EF4-FFF2-40B4-BE49-F238E27FC236}">
                <a16:creationId xmlns:a16="http://schemas.microsoft.com/office/drawing/2014/main" id="{71539152-49E9-4369-B79D-D980B0E96AF6}"/>
              </a:ext>
            </a:extLst>
          </p:cNvPr>
          <p:cNvSpPr txBox="1"/>
          <p:nvPr/>
        </p:nvSpPr>
        <p:spPr>
          <a:xfrm>
            <a:off x="0" y="2037654"/>
            <a:ext cx="1761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核小体信号值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CC2DA5F3-1700-497E-8270-279DDC9A0EF0}"/>
              </a:ext>
            </a:extLst>
          </p:cNvPr>
          <p:cNvSpPr txBox="1"/>
          <p:nvPr/>
        </p:nvSpPr>
        <p:spPr>
          <a:xfrm>
            <a:off x="152400" y="3589867"/>
            <a:ext cx="1557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G4</a:t>
            </a:r>
            <a:r>
              <a:rPr lang="zh-CN" altLang="en-US" dirty="0"/>
              <a:t>标签</a:t>
            </a:r>
            <a:r>
              <a:rPr lang="en-US" altLang="zh-CN" dirty="0"/>
              <a:t>1</a:t>
            </a:r>
            <a:endParaRPr lang="zh-CN" altLang="en-US" dirty="0"/>
          </a:p>
        </p:txBody>
      </p:sp>
      <p:graphicFrame>
        <p:nvGraphicFramePr>
          <p:cNvPr id="16" name="表格 10">
            <a:extLst>
              <a:ext uri="{FF2B5EF4-FFF2-40B4-BE49-F238E27FC236}">
                <a16:creationId xmlns:a16="http://schemas.microsoft.com/office/drawing/2014/main" id="{55A2BCCB-1566-4212-BCFB-FF4A7AD315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8110756"/>
              </p:ext>
            </p:extLst>
          </p:nvPr>
        </p:nvGraphicFramePr>
        <p:xfrm>
          <a:off x="1710269" y="3624583"/>
          <a:ext cx="4385730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8573">
                  <a:extLst>
                    <a:ext uri="{9D8B030D-6E8A-4147-A177-3AD203B41FA5}">
                      <a16:colId xmlns:a16="http://schemas.microsoft.com/office/drawing/2014/main" val="3874447767"/>
                    </a:ext>
                  </a:extLst>
                </a:gridCol>
                <a:gridCol w="438573">
                  <a:extLst>
                    <a:ext uri="{9D8B030D-6E8A-4147-A177-3AD203B41FA5}">
                      <a16:colId xmlns:a16="http://schemas.microsoft.com/office/drawing/2014/main" val="3049300409"/>
                    </a:ext>
                  </a:extLst>
                </a:gridCol>
                <a:gridCol w="438573">
                  <a:extLst>
                    <a:ext uri="{9D8B030D-6E8A-4147-A177-3AD203B41FA5}">
                      <a16:colId xmlns:a16="http://schemas.microsoft.com/office/drawing/2014/main" val="2612794559"/>
                    </a:ext>
                  </a:extLst>
                </a:gridCol>
                <a:gridCol w="438573">
                  <a:extLst>
                    <a:ext uri="{9D8B030D-6E8A-4147-A177-3AD203B41FA5}">
                      <a16:colId xmlns:a16="http://schemas.microsoft.com/office/drawing/2014/main" val="190629851"/>
                    </a:ext>
                  </a:extLst>
                </a:gridCol>
                <a:gridCol w="438573">
                  <a:extLst>
                    <a:ext uri="{9D8B030D-6E8A-4147-A177-3AD203B41FA5}">
                      <a16:colId xmlns:a16="http://schemas.microsoft.com/office/drawing/2014/main" val="3393996399"/>
                    </a:ext>
                  </a:extLst>
                </a:gridCol>
                <a:gridCol w="438573">
                  <a:extLst>
                    <a:ext uri="{9D8B030D-6E8A-4147-A177-3AD203B41FA5}">
                      <a16:colId xmlns:a16="http://schemas.microsoft.com/office/drawing/2014/main" val="1008460650"/>
                    </a:ext>
                  </a:extLst>
                </a:gridCol>
                <a:gridCol w="438573">
                  <a:extLst>
                    <a:ext uri="{9D8B030D-6E8A-4147-A177-3AD203B41FA5}">
                      <a16:colId xmlns:a16="http://schemas.microsoft.com/office/drawing/2014/main" val="1975106148"/>
                    </a:ext>
                  </a:extLst>
                </a:gridCol>
                <a:gridCol w="438573">
                  <a:extLst>
                    <a:ext uri="{9D8B030D-6E8A-4147-A177-3AD203B41FA5}">
                      <a16:colId xmlns:a16="http://schemas.microsoft.com/office/drawing/2014/main" val="1718480016"/>
                    </a:ext>
                  </a:extLst>
                </a:gridCol>
                <a:gridCol w="438573">
                  <a:extLst>
                    <a:ext uri="{9D8B030D-6E8A-4147-A177-3AD203B41FA5}">
                      <a16:colId xmlns:a16="http://schemas.microsoft.com/office/drawing/2014/main" val="3463870055"/>
                    </a:ext>
                  </a:extLst>
                </a:gridCol>
                <a:gridCol w="438573">
                  <a:extLst>
                    <a:ext uri="{9D8B030D-6E8A-4147-A177-3AD203B41FA5}">
                      <a16:colId xmlns:a16="http://schemas.microsoft.com/office/drawing/2014/main" val="3412211839"/>
                    </a:ext>
                  </a:extLst>
                </a:gridCol>
              </a:tblGrid>
              <a:tr h="237916"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1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zh-CN" altLang="en-US" sz="14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zh-CN" altLang="en-US" sz="14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1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1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zh-CN" altLang="en-US" sz="14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1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1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1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1</a:t>
                      </a:r>
                      <a:endParaRPr lang="zh-CN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747605"/>
                  </a:ext>
                </a:extLst>
              </a:tr>
            </a:tbl>
          </a:graphicData>
        </a:graphic>
      </p:graphicFrame>
      <p:sp>
        <p:nvSpPr>
          <p:cNvPr id="18" name="文本框 17">
            <a:extLst>
              <a:ext uri="{FF2B5EF4-FFF2-40B4-BE49-F238E27FC236}">
                <a16:creationId xmlns:a16="http://schemas.microsoft.com/office/drawing/2014/main" id="{6CB2AB89-D79F-4839-9577-1A1C23777B11}"/>
              </a:ext>
            </a:extLst>
          </p:cNvPr>
          <p:cNvSpPr txBox="1"/>
          <p:nvPr/>
        </p:nvSpPr>
        <p:spPr>
          <a:xfrm>
            <a:off x="152400" y="4301067"/>
            <a:ext cx="1557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G4</a:t>
            </a:r>
            <a:r>
              <a:rPr lang="zh-CN" altLang="en-US" dirty="0"/>
              <a:t>标签</a:t>
            </a:r>
            <a:r>
              <a:rPr lang="en-US" altLang="zh-CN" dirty="0"/>
              <a:t>2</a:t>
            </a:r>
            <a:endParaRPr lang="zh-CN" altLang="en-US" dirty="0"/>
          </a:p>
        </p:txBody>
      </p:sp>
      <p:graphicFrame>
        <p:nvGraphicFramePr>
          <p:cNvPr id="19" name="表格 10">
            <a:extLst>
              <a:ext uri="{FF2B5EF4-FFF2-40B4-BE49-F238E27FC236}">
                <a16:creationId xmlns:a16="http://schemas.microsoft.com/office/drawing/2014/main" id="{FD1F1FAD-1035-4977-A7DD-86DD2B4F19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4188327"/>
              </p:ext>
            </p:extLst>
          </p:nvPr>
        </p:nvGraphicFramePr>
        <p:xfrm>
          <a:off x="7365999" y="3624583"/>
          <a:ext cx="4385730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8573">
                  <a:extLst>
                    <a:ext uri="{9D8B030D-6E8A-4147-A177-3AD203B41FA5}">
                      <a16:colId xmlns:a16="http://schemas.microsoft.com/office/drawing/2014/main" val="3874447767"/>
                    </a:ext>
                  </a:extLst>
                </a:gridCol>
                <a:gridCol w="438573">
                  <a:extLst>
                    <a:ext uri="{9D8B030D-6E8A-4147-A177-3AD203B41FA5}">
                      <a16:colId xmlns:a16="http://schemas.microsoft.com/office/drawing/2014/main" val="3049300409"/>
                    </a:ext>
                  </a:extLst>
                </a:gridCol>
                <a:gridCol w="438573">
                  <a:extLst>
                    <a:ext uri="{9D8B030D-6E8A-4147-A177-3AD203B41FA5}">
                      <a16:colId xmlns:a16="http://schemas.microsoft.com/office/drawing/2014/main" val="2612794559"/>
                    </a:ext>
                  </a:extLst>
                </a:gridCol>
                <a:gridCol w="438573">
                  <a:extLst>
                    <a:ext uri="{9D8B030D-6E8A-4147-A177-3AD203B41FA5}">
                      <a16:colId xmlns:a16="http://schemas.microsoft.com/office/drawing/2014/main" val="190629851"/>
                    </a:ext>
                  </a:extLst>
                </a:gridCol>
                <a:gridCol w="438573">
                  <a:extLst>
                    <a:ext uri="{9D8B030D-6E8A-4147-A177-3AD203B41FA5}">
                      <a16:colId xmlns:a16="http://schemas.microsoft.com/office/drawing/2014/main" val="3393996399"/>
                    </a:ext>
                  </a:extLst>
                </a:gridCol>
                <a:gridCol w="438573">
                  <a:extLst>
                    <a:ext uri="{9D8B030D-6E8A-4147-A177-3AD203B41FA5}">
                      <a16:colId xmlns:a16="http://schemas.microsoft.com/office/drawing/2014/main" val="1008460650"/>
                    </a:ext>
                  </a:extLst>
                </a:gridCol>
                <a:gridCol w="438573">
                  <a:extLst>
                    <a:ext uri="{9D8B030D-6E8A-4147-A177-3AD203B41FA5}">
                      <a16:colId xmlns:a16="http://schemas.microsoft.com/office/drawing/2014/main" val="1975106148"/>
                    </a:ext>
                  </a:extLst>
                </a:gridCol>
                <a:gridCol w="438573">
                  <a:extLst>
                    <a:ext uri="{9D8B030D-6E8A-4147-A177-3AD203B41FA5}">
                      <a16:colId xmlns:a16="http://schemas.microsoft.com/office/drawing/2014/main" val="1718480016"/>
                    </a:ext>
                  </a:extLst>
                </a:gridCol>
                <a:gridCol w="438573">
                  <a:extLst>
                    <a:ext uri="{9D8B030D-6E8A-4147-A177-3AD203B41FA5}">
                      <a16:colId xmlns:a16="http://schemas.microsoft.com/office/drawing/2014/main" val="3463870055"/>
                    </a:ext>
                  </a:extLst>
                </a:gridCol>
                <a:gridCol w="438573">
                  <a:extLst>
                    <a:ext uri="{9D8B030D-6E8A-4147-A177-3AD203B41FA5}">
                      <a16:colId xmlns:a16="http://schemas.microsoft.com/office/drawing/2014/main" val="3412211839"/>
                    </a:ext>
                  </a:extLst>
                </a:gridCol>
              </a:tblGrid>
              <a:tr h="281270"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0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zh-CN" altLang="en-US" sz="14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zh-CN" altLang="en-US" sz="14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0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0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zh-CN" altLang="en-US" sz="14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0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0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0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0</a:t>
                      </a:r>
                      <a:endParaRPr lang="zh-CN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747605"/>
                  </a:ext>
                </a:extLst>
              </a:tr>
            </a:tbl>
          </a:graphicData>
        </a:graphic>
      </p:graphicFrame>
      <p:sp>
        <p:nvSpPr>
          <p:cNvPr id="20" name="文本框 19">
            <a:extLst>
              <a:ext uri="{FF2B5EF4-FFF2-40B4-BE49-F238E27FC236}">
                <a16:creationId xmlns:a16="http://schemas.microsoft.com/office/drawing/2014/main" id="{A8D47A8D-2699-41C1-8923-CD6E00E3A3C6}"/>
              </a:ext>
            </a:extLst>
          </p:cNvPr>
          <p:cNvSpPr txBox="1"/>
          <p:nvPr/>
        </p:nvSpPr>
        <p:spPr>
          <a:xfrm>
            <a:off x="3555999" y="4301067"/>
            <a:ext cx="406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A3C394E1-0586-4C45-BB5D-0EB837487F77}"/>
              </a:ext>
            </a:extLst>
          </p:cNvPr>
          <p:cNvSpPr txBox="1"/>
          <p:nvPr/>
        </p:nvSpPr>
        <p:spPr>
          <a:xfrm>
            <a:off x="9702799" y="4301067"/>
            <a:ext cx="406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0</a:t>
            </a:r>
            <a:endParaRPr lang="zh-CN" altLang="en-US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685D052A-DA25-414D-9446-41DF6D71BAB0}"/>
              </a:ext>
            </a:extLst>
          </p:cNvPr>
          <p:cNvSpPr txBox="1"/>
          <p:nvPr/>
        </p:nvSpPr>
        <p:spPr>
          <a:xfrm>
            <a:off x="287867" y="999067"/>
            <a:ext cx="142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G4 peak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9677966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4E54A449-CF37-4A4A-92C6-B1D550C73767}"/>
              </a:ext>
            </a:extLst>
          </p:cNvPr>
          <p:cNvSpPr/>
          <p:nvPr/>
        </p:nvSpPr>
        <p:spPr>
          <a:xfrm>
            <a:off x="982131" y="922866"/>
            <a:ext cx="2302935" cy="2201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6876AD53-5F4B-4AB1-B900-BF59B0952952}"/>
              </a:ext>
            </a:extLst>
          </p:cNvPr>
          <p:cNvSpPr/>
          <p:nvPr/>
        </p:nvSpPr>
        <p:spPr>
          <a:xfrm>
            <a:off x="4605866" y="1143000"/>
            <a:ext cx="1490134" cy="2201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A28FBEE-C158-4624-BD29-1F5F554224D7}"/>
              </a:ext>
            </a:extLst>
          </p:cNvPr>
          <p:cNvSpPr/>
          <p:nvPr/>
        </p:nvSpPr>
        <p:spPr>
          <a:xfrm flipV="1">
            <a:off x="9228666" y="1363134"/>
            <a:ext cx="795867" cy="2031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1310A5BF-9EC5-4927-990B-DCC043E03B1A}"/>
              </a:ext>
            </a:extLst>
          </p:cNvPr>
          <p:cNvCxnSpPr>
            <a:cxnSpLocks/>
          </p:cNvCxnSpPr>
          <p:nvPr/>
        </p:nvCxnSpPr>
        <p:spPr>
          <a:xfrm>
            <a:off x="778933" y="558800"/>
            <a:ext cx="1098973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32F3FE44-85E9-4954-940B-F056E7AA6C8E}"/>
              </a:ext>
            </a:extLst>
          </p:cNvPr>
          <p:cNvSpPr txBox="1"/>
          <p:nvPr/>
        </p:nvSpPr>
        <p:spPr>
          <a:xfrm>
            <a:off x="-76201" y="186837"/>
            <a:ext cx="1710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genome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5D029C4-7F29-427F-BDB0-5156ACE1A590}"/>
              </a:ext>
            </a:extLst>
          </p:cNvPr>
          <p:cNvSpPr txBox="1"/>
          <p:nvPr/>
        </p:nvSpPr>
        <p:spPr>
          <a:xfrm>
            <a:off x="-76201" y="663602"/>
            <a:ext cx="1710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G4 motif</a:t>
            </a:r>
            <a:endParaRPr lang="zh-CN" altLang="en-US" dirty="0"/>
          </a:p>
        </p:txBody>
      </p:sp>
      <p:graphicFrame>
        <p:nvGraphicFramePr>
          <p:cNvPr id="9" name="表格 10">
            <a:extLst>
              <a:ext uri="{FF2B5EF4-FFF2-40B4-BE49-F238E27FC236}">
                <a16:creationId xmlns:a16="http://schemas.microsoft.com/office/drawing/2014/main" id="{D644159A-8C4C-4599-BEE4-039B0BC9EA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6598393"/>
              </p:ext>
            </p:extLst>
          </p:nvPr>
        </p:nvGraphicFramePr>
        <p:xfrm>
          <a:off x="982131" y="2327074"/>
          <a:ext cx="5113870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1387">
                  <a:extLst>
                    <a:ext uri="{9D8B030D-6E8A-4147-A177-3AD203B41FA5}">
                      <a16:colId xmlns:a16="http://schemas.microsoft.com/office/drawing/2014/main" val="3874447767"/>
                    </a:ext>
                  </a:extLst>
                </a:gridCol>
                <a:gridCol w="511387">
                  <a:extLst>
                    <a:ext uri="{9D8B030D-6E8A-4147-A177-3AD203B41FA5}">
                      <a16:colId xmlns:a16="http://schemas.microsoft.com/office/drawing/2014/main" val="3049300409"/>
                    </a:ext>
                  </a:extLst>
                </a:gridCol>
                <a:gridCol w="511387">
                  <a:extLst>
                    <a:ext uri="{9D8B030D-6E8A-4147-A177-3AD203B41FA5}">
                      <a16:colId xmlns:a16="http://schemas.microsoft.com/office/drawing/2014/main" val="2612794559"/>
                    </a:ext>
                  </a:extLst>
                </a:gridCol>
                <a:gridCol w="511387">
                  <a:extLst>
                    <a:ext uri="{9D8B030D-6E8A-4147-A177-3AD203B41FA5}">
                      <a16:colId xmlns:a16="http://schemas.microsoft.com/office/drawing/2014/main" val="190629851"/>
                    </a:ext>
                  </a:extLst>
                </a:gridCol>
                <a:gridCol w="511387">
                  <a:extLst>
                    <a:ext uri="{9D8B030D-6E8A-4147-A177-3AD203B41FA5}">
                      <a16:colId xmlns:a16="http://schemas.microsoft.com/office/drawing/2014/main" val="3393996399"/>
                    </a:ext>
                  </a:extLst>
                </a:gridCol>
                <a:gridCol w="511387">
                  <a:extLst>
                    <a:ext uri="{9D8B030D-6E8A-4147-A177-3AD203B41FA5}">
                      <a16:colId xmlns:a16="http://schemas.microsoft.com/office/drawing/2014/main" val="1008460650"/>
                    </a:ext>
                  </a:extLst>
                </a:gridCol>
                <a:gridCol w="511387">
                  <a:extLst>
                    <a:ext uri="{9D8B030D-6E8A-4147-A177-3AD203B41FA5}">
                      <a16:colId xmlns:a16="http://schemas.microsoft.com/office/drawing/2014/main" val="1975106148"/>
                    </a:ext>
                  </a:extLst>
                </a:gridCol>
                <a:gridCol w="511387">
                  <a:extLst>
                    <a:ext uri="{9D8B030D-6E8A-4147-A177-3AD203B41FA5}">
                      <a16:colId xmlns:a16="http://schemas.microsoft.com/office/drawing/2014/main" val="1718480016"/>
                    </a:ext>
                  </a:extLst>
                </a:gridCol>
                <a:gridCol w="511387">
                  <a:extLst>
                    <a:ext uri="{9D8B030D-6E8A-4147-A177-3AD203B41FA5}">
                      <a16:colId xmlns:a16="http://schemas.microsoft.com/office/drawing/2014/main" val="3463870055"/>
                    </a:ext>
                  </a:extLst>
                </a:gridCol>
                <a:gridCol w="511387">
                  <a:extLst>
                    <a:ext uri="{9D8B030D-6E8A-4147-A177-3AD203B41FA5}">
                      <a16:colId xmlns:a16="http://schemas.microsoft.com/office/drawing/2014/main" val="3412211839"/>
                    </a:ext>
                  </a:extLst>
                </a:gridCol>
              </a:tblGrid>
              <a:tr h="304787"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0.9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0.3</a:t>
                      </a:r>
                      <a:endParaRPr lang="zh-CN" altLang="en-US" sz="14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0.2</a:t>
                      </a:r>
                      <a:endParaRPr lang="zh-CN" altLang="en-US" sz="14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0.4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0.1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0.8</a:t>
                      </a:r>
                      <a:endParaRPr lang="zh-CN" altLang="en-US" sz="14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0.6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0.5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0.6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0.5</a:t>
                      </a:r>
                      <a:endParaRPr lang="zh-CN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747605"/>
                  </a:ext>
                </a:extLst>
              </a:tr>
            </a:tbl>
          </a:graphicData>
        </a:graphic>
      </p:graphicFrame>
      <p:graphicFrame>
        <p:nvGraphicFramePr>
          <p:cNvPr id="10" name="表格 10">
            <a:extLst>
              <a:ext uri="{FF2B5EF4-FFF2-40B4-BE49-F238E27FC236}">
                <a16:creationId xmlns:a16="http://schemas.microsoft.com/office/drawing/2014/main" id="{A8A33E2C-DF42-4997-AE16-C8D1E6CBDD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8628310"/>
              </p:ext>
            </p:extLst>
          </p:nvPr>
        </p:nvGraphicFramePr>
        <p:xfrm>
          <a:off x="965203" y="3003132"/>
          <a:ext cx="4097864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2233">
                  <a:extLst>
                    <a:ext uri="{9D8B030D-6E8A-4147-A177-3AD203B41FA5}">
                      <a16:colId xmlns:a16="http://schemas.microsoft.com/office/drawing/2014/main" val="3874447767"/>
                    </a:ext>
                  </a:extLst>
                </a:gridCol>
                <a:gridCol w="512233">
                  <a:extLst>
                    <a:ext uri="{9D8B030D-6E8A-4147-A177-3AD203B41FA5}">
                      <a16:colId xmlns:a16="http://schemas.microsoft.com/office/drawing/2014/main" val="3049300409"/>
                    </a:ext>
                  </a:extLst>
                </a:gridCol>
                <a:gridCol w="512233">
                  <a:extLst>
                    <a:ext uri="{9D8B030D-6E8A-4147-A177-3AD203B41FA5}">
                      <a16:colId xmlns:a16="http://schemas.microsoft.com/office/drawing/2014/main" val="2612794559"/>
                    </a:ext>
                  </a:extLst>
                </a:gridCol>
                <a:gridCol w="512233">
                  <a:extLst>
                    <a:ext uri="{9D8B030D-6E8A-4147-A177-3AD203B41FA5}">
                      <a16:colId xmlns:a16="http://schemas.microsoft.com/office/drawing/2014/main" val="190629851"/>
                    </a:ext>
                  </a:extLst>
                </a:gridCol>
                <a:gridCol w="512233">
                  <a:extLst>
                    <a:ext uri="{9D8B030D-6E8A-4147-A177-3AD203B41FA5}">
                      <a16:colId xmlns:a16="http://schemas.microsoft.com/office/drawing/2014/main" val="3393996399"/>
                    </a:ext>
                  </a:extLst>
                </a:gridCol>
                <a:gridCol w="512233">
                  <a:extLst>
                    <a:ext uri="{9D8B030D-6E8A-4147-A177-3AD203B41FA5}">
                      <a16:colId xmlns:a16="http://schemas.microsoft.com/office/drawing/2014/main" val="1975106148"/>
                    </a:ext>
                  </a:extLst>
                </a:gridCol>
                <a:gridCol w="512233">
                  <a:extLst>
                    <a:ext uri="{9D8B030D-6E8A-4147-A177-3AD203B41FA5}">
                      <a16:colId xmlns:a16="http://schemas.microsoft.com/office/drawing/2014/main" val="1718480016"/>
                    </a:ext>
                  </a:extLst>
                </a:gridCol>
                <a:gridCol w="512233">
                  <a:extLst>
                    <a:ext uri="{9D8B030D-6E8A-4147-A177-3AD203B41FA5}">
                      <a16:colId xmlns:a16="http://schemas.microsoft.com/office/drawing/2014/main" val="3412211839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0.5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0.3</a:t>
                      </a:r>
                      <a:endParaRPr lang="zh-CN" altLang="en-US" sz="14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0.2</a:t>
                      </a:r>
                      <a:endParaRPr lang="zh-CN" altLang="en-US" sz="14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0.5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0.6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0.3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0.7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0.7</a:t>
                      </a:r>
                      <a:endParaRPr lang="zh-CN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747605"/>
                  </a:ext>
                </a:extLst>
              </a:tr>
            </a:tbl>
          </a:graphicData>
        </a:graphic>
      </p:graphicFrame>
      <p:graphicFrame>
        <p:nvGraphicFramePr>
          <p:cNvPr id="11" name="表格 10">
            <a:extLst>
              <a:ext uri="{FF2B5EF4-FFF2-40B4-BE49-F238E27FC236}">
                <a16:creationId xmlns:a16="http://schemas.microsoft.com/office/drawing/2014/main" id="{6AEFD67D-F210-428E-B9BA-3B99C658D9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0937145"/>
              </p:ext>
            </p:extLst>
          </p:nvPr>
        </p:nvGraphicFramePr>
        <p:xfrm>
          <a:off x="982131" y="3600882"/>
          <a:ext cx="2675470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5094">
                  <a:extLst>
                    <a:ext uri="{9D8B030D-6E8A-4147-A177-3AD203B41FA5}">
                      <a16:colId xmlns:a16="http://schemas.microsoft.com/office/drawing/2014/main" val="3874447767"/>
                    </a:ext>
                  </a:extLst>
                </a:gridCol>
                <a:gridCol w="535094">
                  <a:extLst>
                    <a:ext uri="{9D8B030D-6E8A-4147-A177-3AD203B41FA5}">
                      <a16:colId xmlns:a16="http://schemas.microsoft.com/office/drawing/2014/main" val="3049300409"/>
                    </a:ext>
                  </a:extLst>
                </a:gridCol>
                <a:gridCol w="535094">
                  <a:extLst>
                    <a:ext uri="{9D8B030D-6E8A-4147-A177-3AD203B41FA5}">
                      <a16:colId xmlns:a16="http://schemas.microsoft.com/office/drawing/2014/main" val="2612794559"/>
                    </a:ext>
                  </a:extLst>
                </a:gridCol>
                <a:gridCol w="535094">
                  <a:extLst>
                    <a:ext uri="{9D8B030D-6E8A-4147-A177-3AD203B41FA5}">
                      <a16:colId xmlns:a16="http://schemas.microsoft.com/office/drawing/2014/main" val="3393996399"/>
                    </a:ext>
                  </a:extLst>
                </a:gridCol>
                <a:gridCol w="535094">
                  <a:extLst>
                    <a:ext uri="{9D8B030D-6E8A-4147-A177-3AD203B41FA5}">
                      <a16:colId xmlns:a16="http://schemas.microsoft.com/office/drawing/2014/main" val="1975106148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0.4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0.3</a:t>
                      </a:r>
                      <a:endParaRPr lang="zh-CN" altLang="en-US" sz="14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0.2</a:t>
                      </a:r>
                      <a:endParaRPr lang="zh-CN" altLang="en-US" sz="14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0.1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0.0</a:t>
                      </a:r>
                      <a:endParaRPr lang="zh-CN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7476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9966091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表格 4">
            <a:extLst>
              <a:ext uri="{FF2B5EF4-FFF2-40B4-BE49-F238E27FC236}">
                <a16:creationId xmlns:a16="http://schemas.microsoft.com/office/drawing/2014/main" id="{E228034F-13D8-49C7-876B-F32DF40D951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66206990"/>
              </p:ext>
            </p:extLst>
          </p:nvPr>
        </p:nvGraphicFramePr>
        <p:xfrm>
          <a:off x="1312333" y="1793345"/>
          <a:ext cx="8983132" cy="32713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45783">
                  <a:extLst>
                    <a:ext uri="{9D8B030D-6E8A-4147-A177-3AD203B41FA5}">
                      <a16:colId xmlns:a16="http://schemas.microsoft.com/office/drawing/2014/main" val="477378103"/>
                    </a:ext>
                  </a:extLst>
                </a:gridCol>
                <a:gridCol w="2245783">
                  <a:extLst>
                    <a:ext uri="{9D8B030D-6E8A-4147-A177-3AD203B41FA5}">
                      <a16:colId xmlns:a16="http://schemas.microsoft.com/office/drawing/2014/main" val="3590842648"/>
                    </a:ext>
                  </a:extLst>
                </a:gridCol>
                <a:gridCol w="2245783">
                  <a:extLst>
                    <a:ext uri="{9D8B030D-6E8A-4147-A177-3AD203B41FA5}">
                      <a16:colId xmlns:a16="http://schemas.microsoft.com/office/drawing/2014/main" val="3233086034"/>
                    </a:ext>
                  </a:extLst>
                </a:gridCol>
                <a:gridCol w="2245783">
                  <a:extLst>
                    <a:ext uri="{9D8B030D-6E8A-4147-A177-3AD203B41FA5}">
                      <a16:colId xmlns:a16="http://schemas.microsoft.com/office/drawing/2014/main" val="1025691280"/>
                    </a:ext>
                  </a:extLst>
                </a:gridCol>
              </a:tblGrid>
              <a:tr h="963497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dirty="0"/>
                        <a:t>训练集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dirty="0"/>
                        <a:t>测试集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dirty="0"/>
                        <a:t>预测集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605261"/>
                  </a:ext>
                </a:extLst>
              </a:tr>
              <a:tr h="115390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单信号</a:t>
                      </a:r>
                      <a:r>
                        <a:rPr lang="en-US" altLang="zh-CN" dirty="0"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zh-CN" altLang="en-US" dirty="0">
                          <a:sym typeface="Wingdings" panose="05000000000000000000" pitchFamily="2" charset="2"/>
                        </a:rPr>
                        <a:t>标签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0.9722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0.9720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3833715"/>
                  </a:ext>
                </a:extLst>
              </a:tr>
              <a:tr h="115390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多信号</a:t>
                      </a:r>
                      <a:r>
                        <a:rPr lang="en-US" altLang="zh-CN" dirty="0"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zh-CN" altLang="en-US" dirty="0">
                          <a:sym typeface="Wingdings" panose="05000000000000000000" pitchFamily="2" charset="2"/>
                        </a:rPr>
                        <a:t>标签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0.8256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0.8151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0.7944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57473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6617363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006466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" name="组合 108">
            <a:extLst>
              <a:ext uri="{FF2B5EF4-FFF2-40B4-BE49-F238E27FC236}">
                <a16:creationId xmlns:a16="http://schemas.microsoft.com/office/drawing/2014/main" id="{CCD4E7D1-ED48-4E5C-B80E-96F0F8D8E37B}"/>
              </a:ext>
            </a:extLst>
          </p:cNvPr>
          <p:cNvGrpSpPr/>
          <p:nvPr/>
        </p:nvGrpSpPr>
        <p:grpSpPr>
          <a:xfrm>
            <a:off x="843367" y="303859"/>
            <a:ext cx="4767335" cy="6392590"/>
            <a:chOff x="843367" y="303859"/>
            <a:chExt cx="4767335" cy="6392590"/>
          </a:xfrm>
        </p:grpSpPr>
        <p:grpSp>
          <p:nvGrpSpPr>
            <p:cNvPr id="69" name="组合 68">
              <a:extLst>
                <a:ext uri="{FF2B5EF4-FFF2-40B4-BE49-F238E27FC236}">
                  <a16:creationId xmlns:a16="http://schemas.microsoft.com/office/drawing/2014/main" id="{1E63D1FB-89E5-4214-A97D-14968C070570}"/>
                </a:ext>
              </a:extLst>
            </p:cNvPr>
            <p:cNvGrpSpPr/>
            <p:nvPr/>
          </p:nvGrpSpPr>
          <p:grpSpPr>
            <a:xfrm>
              <a:off x="843367" y="303859"/>
              <a:ext cx="4767335" cy="6392590"/>
              <a:chOff x="833308" y="0"/>
              <a:chExt cx="4767335" cy="6392590"/>
            </a:xfrm>
          </p:grpSpPr>
          <p:sp>
            <p:nvSpPr>
              <p:cNvPr id="67" name="任意多边形: 形状 66">
                <a:extLst>
                  <a:ext uri="{FF2B5EF4-FFF2-40B4-BE49-F238E27FC236}">
                    <a16:creationId xmlns:a16="http://schemas.microsoft.com/office/drawing/2014/main" id="{3913EAAA-D0E0-4C15-864B-2B7D5C35245A}"/>
                  </a:ext>
                </a:extLst>
              </p:cNvPr>
              <p:cNvSpPr/>
              <p:nvPr/>
            </p:nvSpPr>
            <p:spPr>
              <a:xfrm>
                <a:off x="4030133" y="3759200"/>
                <a:ext cx="1570510" cy="2295046"/>
              </a:xfrm>
              <a:custGeom>
                <a:avLst/>
                <a:gdLst>
                  <a:gd name="connsiteX0" fmla="*/ 0 w 1570510"/>
                  <a:gd name="connsiteY0" fmla="*/ 0 h 2295046"/>
                  <a:gd name="connsiteX1" fmla="*/ 1524000 w 1570510"/>
                  <a:gd name="connsiteY1" fmla="*/ 2167467 h 2295046"/>
                  <a:gd name="connsiteX2" fmla="*/ 1207911 w 1570510"/>
                  <a:gd name="connsiteY2" fmla="*/ 2054578 h 2295046"/>
                  <a:gd name="connsiteX3" fmla="*/ 1207911 w 1570510"/>
                  <a:gd name="connsiteY3" fmla="*/ 2054578 h 2295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70510" h="2295046">
                    <a:moveTo>
                      <a:pt x="0" y="0"/>
                    </a:moveTo>
                    <a:cubicBezTo>
                      <a:pt x="661341" y="912518"/>
                      <a:pt x="1322682" y="1825037"/>
                      <a:pt x="1524000" y="2167467"/>
                    </a:cubicBezTo>
                    <a:cubicBezTo>
                      <a:pt x="1725318" y="2509897"/>
                      <a:pt x="1207911" y="2054578"/>
                      <a:pt x="1207911" y="2054578"/>
                    </a:cubicBezTo>
                    <a:lnTo>
                      <a:pt x="1207911" y="2054578"/>
                    </a:lnTo>
                  </a:path>
                </a:pathLst>
              </a:custGeom>
              <a:ln>
                <a:solidFill>
                  <a:srgbClr val="FF0000"/>
                </a:solidFill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" name="组合 1">
                <a:extLst>
                  <a:ext uri="{FF2B5EF4-FFF2-40B4-BE49-F238E27FC236}">
                    <a16:creationId xmlns:a16="http://schemas.microsoft.com/office/drawing/2014/main" id="{D5C325A2-F007-4450-B8F0-DF1FC0D766D6}"/>
                  </a:ext>
                </a:extLst>
              </p:cNvPr>
              <p:cNvGrpSpPr/>
              <p:nvPr/>
            </p:nvGrpSpPr>
            <p:grpSpPr>
              <a:xfrm>
                <a:off x="1419061" y="0"/>
                <a:ext cx="3370405" cy="6364911"/>
                <a:chOff x="1960928" y="-274286"/>
                <a:chExt cx="3370405" cy="6364911"/>
              </a:xfrm>
            </p:grpSpPr>
            <p:cxnSp>
              <p:nvCxnSpPr>
                <p:cNvPr id="3" name="直接箭头连接符 2">
                  <a:extLst>
                    <a:ext uri="{FF2B5EF4-FFF2-40B4-BE49-F238E27FC236}">
                      <a16:creationId xmlns:a16="http://schemas.microsoft.com/office/drawing/2014/main" id="{F1EE7329-435A-49A9-97F0-95ABB2DEABBD}"/>
                    </a:ext>
                  </a:extLst>
                </p:cNvPr>
                <p:cNvCxnSpPr/>
                <p:nvPr/>
              </p:nvCxnSpPr>
              <p:spPr>
                <a:xfrm>
                  <a:off x="4558291" y="-274286"/>
                  <a:ext cx="0" cy="4529936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grpSp>
              <p:nvGrpSpPr>
                <p:cNvPr id="4" name="组合 3">
                  <a:extLst>
                    <a:ext uri="{FF2B5EF4-FFF2-40B4-BE49-F238E27FC236}">
                      <a16:creationId xmlns:a16="http://schemas.microsoft.com/office/drawing/2014/main" id="{8206F75E-F689-4C5B-9706-987D6699A15F}"/>
                    </a:ext>
                  </a:extLst>
                </p:cNvPr>
                <p:cNvGrpSpPr/>
                <p:nvPr/>
              </p:nvGrpSpPr>
              <p:grpSpPr>
                <a:xfrm rot="21359254">
                  <a:off x="1960928" y="2965185"/>
                  <a:ext cx="3368871" cy="3125440"/>
                  <a:chOff x="2611601" y="740342"/>
                  <a:chExt cx="3164239" cy="2786891"/>
                </a:xfrm>
              </p:grpSpPr>
              <p:sp>
                <p:nvSpPr>
                  <p:cNvPr id="20" name="平行四边形 19">
                    <a:extLst>
                      <a:ext uri="{FF2B5EF4-FFF2-40B4-BE49-F238E27FC236}">
                        <a16:creationId xmlns:a16="http://schemas.microsoft.com/office/drawing/2014/main" id="{DC2A488C-DF54-46F8-859F-95D881B7F3E3}"/>
                      </a:ext>
                    </a:extLst>
                  </p:cNvPr>
                  <p:cNvSpPr/>
                  <p:nvPr/>
                </p:nvSpPr>
                <p:spPr>
                  <a:xfrm rot="14654001">
                    <a:off x="3562184" y="744657"/>
                    <a:ext cx="1653530" cy="1644899"/>
                  </a:xfrm>
                  <a:prstGeom prst="parallelogram">
                    <a:avLst>
                      <a:gd name="adj" fmla="val 53465"/>
                    </a:avLst>
                  </a:prstGeom>
                  <a:solidFill>
                    <a:schemeClr val="bg2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1" name="平行四边形 20">
                    <a:extLst>
                      <a:ext uri="{FF2B5EF4-FFF2-40B4-BE49-F238E27FC236}">
                        <a16:creationId xmlns:a16="http://schemas.microsoft.com/office/drawing/2014/main" id="{610B5A38-1C00-425C-9077-ABB0255EC4EA}"/>
                      </a:ext>
                    </a:extLst>
                  </p:cNvPr>
                  <p:cNvSpPr/>
                  <p:nvPr/>
                </p:nvSpPr>
                <p:spPr>
                  <a:xfrm rot="14654001">
                    <a:off x="3129988" y="1878018"/>
                    <a:ext cx="1653530" cy="1644899"/>
                  </a:xfrm>
                  <a:prstGeom prst="parallelogram">
                    <a:avLst>
                      <a:gd name="adj" fmla="val 53465"/>
                    </a:avLst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sp>
                <p:nvSpPr>
                  <p:cNvPr id="22" name="平行四边形 21">
                    <a:extLst>
                      <a:ext uri="{FF2B5EF4-FFF2-40B4-BE49-F238E27FC236}">
                        <a16:creationId xmlns:a16="http://schemas.microsoft.com/office/drawing/2014/main" id="{67EE44C5-1506-4D94-8221-88A064DEE3F6}"/>
                      </a:ext>
                    </a:extLst>
                  </p:cNvPr>
                  <p:cNvSpPr/>
                  <p:nvPr/>
                </p:nvSpPr>
                <p:spPr>
                  <a:xfrm rot="14654001">
                    <a:off x="4554421" y="2170129"/>
                    <a:ext cx="1653530" cy="789308"/>
                  </a:xfrm>
                  <a:prstGeom prst="parallelogram">
                    <a:avLst>
                      <a:gd name="adj" fmla="val 53465"/>
                    </a:avLst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3" name="平行四边形 22">
                    <a:extLst>
                      <a:ext uri="{FF2B5EF4-FFF2-40B4-BE49-F238E27FC236}">
                        <a16:creationId xmlns:a16="http://schemas.microsoft.com/office/drawing/2014/main" id="{0FBA3ABC-C2E0-4538-97EC-4C801D93682D}"/>
                      </a:ext>
                    </a:extLst>
                  </p:cNvPr>
                  <p:cNvSpPr/>
                  <p:nvPr/>
                </p:nvSpPr>
                <p:spPr>
                  <a:xfrm rot="14654001">
                    <a:off x="2179490" y="1282068"/>
                    <a:ext cx="1653530" cy="789308"/>
                  </a:xfrm>
                  <a:prstGeom prst="parallelogram">
                    <a:avLst>
                      <a:gd name="adj" fmla="val 53465"/>
                    </a:avLst>
                  </a:prstGeom>
                  <a:solidFill>
                    <a:schemeClr val="bg2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sp>
              <p:nvSpPr>
                <p:cNvPr id="5" name="椭圆 4">
                  <a:extLst>
                    <a:ext uri="{FF2B5EF4-FFF2-40B4-BE49-F238E27FC236}">
                      <a16:creationId xmlns:a16="http://schemas.microsoft.com/office/drawing/2014/main" id="{5D8FB155-382A-4943-BB22-5FFC85C0AC46}"/>
                    </a:ext>
                  </a:extLst>
                </p:cNvPr>
                <p:cNvSpPr/>
                <p:nvPr/>
              </p:nvSpPr>
              <p:spPr>
                <a:xfrm>
                  <a:off x="3227749" y="3711334"/>
                  <a:ext cx="1001991" cy="816572"/>
                </a:xfrm>
                <a:prstGeom prst="ellipse">
                  <a:avLst/>
                </a:prstGeom>
                <a:solidFill>
                  <a:srgbClr val="FFC000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grpSp>
              <p:nvGrpSpPr>
                <p:cNvPr id="6" name="组合 5">
                  <a:extLst>
                    <a:ext uri="{FF2B5EF4-FFF2-40B4-BE49-F238E27FC236}">
                      <a16:creationId xmlns:a16="http://schemas.microsoft.com/office/drawing/2014/main" id="{DF8B8B0F-6593-4310-8E86-1E729CA75C4E}"/>
                    </a:ext>
                  </a:extLst>
                </p:cNvPr>
                <p:cNvGrpSpPr/>
                <p:nvPr/>
              </p:nvGrpSpPr>
              <p:grpSpPr>
                <a:xfrm rot="21359254">
                  <a:off x="1962462" y="1285782"/>
                  <a:ext cx="3368871" cy="3125440"/>
                  <a:chOff x="2611601" y="740342"/>
                  <a:chExt cx="3164239" cy="2786891"/>
                </a:xfrm>
              </p:grpSpPr>
              <p:sp>
                <p:nvSpPr>
                  <p:cNvPr id="16" name="平行四边形 15">
                    <a:extLst>
                      <a:ext uri="{FF2B5EF4-FFF2-40B4-BE49-F238E27FC236}">
                        <a16:creationId xmlns:a16="http://schemas.microsoft.com/office/drawing/2014/main" id="{7711E02A-DB45-4608-8FB8-D931F560BE1C}"/>
                      </a:ext>
                    </a:extLst>
                  </p:cNvPr>
                  <p:cNvSpPr/>
                  <p:nvPr/>
                </p:nvSpPr>
                <p:spPr>
                  <a:xfrm rot="14654001">
                    <a:off x="3562184" y="744657"/>
                    <a:ext cx="1653530" cy="1644899"/>
                  </a:xfrm>
                  <a:prstGeom prst="parallelogram">
                    <a:avLst>
                      <a:gd name="adj" fmla="val 53465"/>
                    </a:avLst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sp>
                <p:nvSpPr>
                  <p:cNvPr id="17" name="平行四边形 16">
                    <a:extLst>
                      <a:ext uri="{FF2B5EF4-FFF2-40B4-BE49-F238E27FC236}">
                        <a16:creationId xmlns:a16="http://schemas.microsoft.com/office/drawing/2014/main" id="{4B25F69C-C36F-4FC0-A9AA-C95D2006E7DF}"/>
                      </a:ext>
                    </a:extLst>
                  </p:cNvPr>
                  <p:cNvSpPr/>
                  <p:nvPr/>
                </p:nvSpPr>
                <p:spPr>
                  <a:xfrm rot="14654001">
                    <a:off x="3129988" y="1878018"/>
                    <a:ext cx="1653530" cy="1644899"/>
                  </a:xfrm>
                  <a:prstGeom prst="parallelogram">
                    <a:avLst>
                      <a:gd name="adj" fmla="val 53465"/>
                    </a:avLst>
                  </a:prstGeom>
                  <a:solidFill>
                    <a:schemeClr val="bg2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8" name="平行四边形 17">
                    <a:extLst>
                      <a:ext uri="{FF2B5EF4-FFF2-40B4-BE49-F238E27FC236}">
                        <a16:creationId xmlns:a16="http://schemas.microsoft.com/office/drawing/2014/main" id="{869B7E1A-E06C-44B1-963D-600C53BE12C6}"/>
                      </a:ext>
                    </a:extLst>
                  </p:cNvPr>
                  <p:cNvSpPr/>
                  <p:nvPr/>
                </p:nvSpPr>
                <p:spPr>
                  <a:xfrm rot="14654001">
                    <a:off x="4554421" y="2170129"/>
                    <a:ext cx="1653530" cy="789308"/>
                  </a:xfrm>
                  <a:prstGeom prst="parallelogram">
                    <a:avLst>
                      <a:gd name="adj" fmla="val 53465"/>
                    </a:avLst>
                  </a:prstGeom>
                  <a:solidFill>
                    <a:schemeClr val="bg2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9" name="平行四边形 18">
                    <a:extLst>
                      <a:ext uri="{FF2B5EF4-FFF2-40B4-BE49-F238E27FC236}">
                        <a16:creationId xmlns:a16="http://schemas.microsoft.com/office/drawing/2014/main" id="{55EFACA4-44F9-42FD-9646-CD033FCD9A78}"/>
                      </a:ext>
                    </a:extLst>
                  </p:cNvPr>
                  <p:cNvSpPr/>
                  <p:nvPr/>
                </p:nvSpPr>
                <p:spPr>
                  <a:xfrm rot="14654001">
                    <a:off x="2179490" y="1282068"/>
                    <a:ext cx="1653530" cy="789308"/>
                  </a:xfrm>
                  <a:prstGeom prst="parallelogram">
                    <a:avLst>
                      <a:gd name="adj" fmla="val 53465"/>
                    </a:avLst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</p:grpSp>
            <p:sp>
              <p:nvSpPr>
                <p:cNvPr id="7" name="椭圆 6">
                  <a:extLst>
                    <a:ext uri="{FF2B5EF4-FFF2-40B4-BE49-F238E27FC236}">
                      <a16:creationId xmlns:a16="http://schemas.microsoft.com/office/drawing/2014/main" id="{FFA136CF-2818-43BD-9693-B8BB94A0DE2B}"/>
                    </a:ext>
                  </a:extLst>
                </p:cNvPr>
                <p:cNvSpPr/>
                <p:nvPr/>
              </p:nvSpPr>
              <p:spPr>
                <a:xfrm>
                  <a:off x="3187816" y="2170660"/>
                  <a:ext cx="1001991" cy="816572"/>
                </a:xfrm>
                <a:prstGeom prst="ellipse">
                  <a:avLst/>
                </a:prstGeom>
                <a:solidFill>
                  <a:srgbClr val="FFC000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grpSp>
              <p:nvGrpSpPr>
                <p:cNvPr id="8" name="组合 7">
                  <a:extLst>
                    <a:ext uri="{FF2B5EF4-FFF2-40B4-BE49-F238E27FC236}">
                      <a16:creationId xmlns:a16="http://schemas.microsoft.com/office/drawing/2014/main" id="{8FCA7012-4F65-4270-8EB1-829233AFB29E}"/>
                    </a:ext>
                  </a:extLst>
                </p:cNvPr>
                <p:cNvGrpSpPr/>
                <p:nvPr/>
              </p:nvGrpSpPr>
              <p:grpSpPr>
                <a:xfrm rot="21359254">
                  <a:off x="1961439" y="-225746"/>
                  <a:ext cx="3368871" cy="3125440"/>
                  <a:chOff x="2611601" y="740342"/>
                  <a:chExt cx="3164239" cy="2786891"/>
                </a:xfrm>
              </p:grpSpPr>
              <p:sp>
                <p:nvSpPr>
                  <p:cNvPr id="12" name="平行四边形 11">
                    <a:extLst>
                      <a:ext uri="{FF2B5EF4-FFF2-40B4-BE49-F238E27FC236}">
                        <a16:creationId xmlns:a16="http://schemas.microsoft.com/office/drawing/2014/main" id="{423597E4-2548-4B37-9F76-C7CF0FA934E0}"/>
                      </a:ext>
                    </a:extLst>
                  </p:cNvPr>
                  <p:cNvSpPr/>
                  <p:nvPr/>
                </p:nvSpPr>
                <p:spPr>
                  <a:xfrm rot="14654001">
                    <a:off x="3562184" y="744657"/>
                    <a:ext cx="1653530" cy="1644899"/>
                  </a:xfrm>
                  <a:prstGeom prst="parallelogram">
                    <a:avLst>
                      <a:gd name="adj" fmla="val 53465"/>
                    </a:avLst>
                  </a:prstGeom>
                  <a:solidFill>
                    <a:schemeClr val="bg2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3" name="平行四边形 12">
                    <a:extLst>
                      <a:ext uri="{FF2B5EF4-FFF2-40B4-BE49-F238E27FC236}">
                        <a16:creationId xmlns:a16="http://schemas.microsoft.com/office/drawing/2014/main" id="{7248D8CE-4D2A-42B0-BD0A-A2A1F7C3BA79}"/>
                      </a:ext>
                    </a:extLst>
                  </p:cNvPr>
                  <p:cNvSpPr/>
                  <p:nvPr/>
                </p:nvSpPr>
                <p:spPr>
                  <a:xfrm rot="14654001">
                    <a:off x="3129988" y="1878018"/>
                    <a:ext cx="1653530" cy="1644899"/>
                  </a:xfrm>
                  <a:prstGeom prst="parallelogram">
                    <a:avLst>
                      <a:gd name="adj" fmla="val 53465"/>
                    </a:avLst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4" name="平行四边形 13">
                    <a:extLst>
                      <a:ext uri="{FF2B5EF4-FFF2-40B4-BE49-F238E27FC236}">
                        <a16:creationId xmlns:a16="http://schemas.microsoft.com/office/drawing/2014/main" id="{990F022C-6C72-43D5-BB13-C56B40E08481}"/>
                      </a:ext>
                    </a:extLst>
                  </p:cNvPr>
                  <p:cNvSpPr/>
                  <p:nvPr/>
                </p:nvSpPr>
                <p:spPr>
                  <a:xfrm rot="14654001">
                    <a:off x="4554421" y="2170129"/>
                    <a:ext cx="1653530" cy="789308"/>
                  </a:xfrm>
                  <a:prstGeom prst="parallelogram">
                    <a:avLst>
                      <a:gd name="adj" fmla="val 53465"/>
                    </a:avLst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5" name="平行四边形 14">
                    <a:extLst>
                      <a:ext uri="{FF2B5EF4-FFF2-40B4-BE49-F238E27FC236}">
                        <a16:creationId xmlns:a16="http://schemas.microsoft.com/office/drawing/2014/main" id="{C577CC18-C982-44C2-B36E-AA3887C40004}"/>
                      </a:ext>
                    </a:extLst>
                  </p:cNvPr>
                  <p:cNvSpPr/>
                  <p:nvPr/>
                </p:nvSpPr>
                <p:spPr>
                  <a:xfrm rot="14654001">
                    <a:off x="2179490" y="1282068"/>
                    <a:ext cx="1653530" cy="789308"/>
                  </a:xfrm>
                  <a:prstGeom prst="parallelogram">
                    <a:avLst>
                      <a:gd name="adj" fmla="val 53465"/>
                    </a:avLst>
                  </a:prstGeom>
                  <a:solidFill>
                    <a:schemeClr val="bg2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</p:grpSp>
          <p:cxnSp>
            <p:nvCxnSpPr>
              <p:cNvPr id="47" name="直接连接符 46">
                <a:extLst>
                  <a:ext uri="{FF2B5EF4-FFF2-40B4-BE49-F238E27FC236}">
                    <a16:creationId xmlns:a16="http://schemas.microsoft.com/office/drawing/2014/main" id="{4BA642A8-2709-45BE-BB15-28A706EA45F7}"/>
                  </a:ext>
                </a:extLst>
              </p:cNvPr>
              <p:cNvCxnSpPr/>
              <p:nvPr/>
            </p:nvCxnSpPr>
            <p:spPr>
              <a:xfrm>
                <a:off x="5223670" y="2606496"/>
                <a:ext cx="0" cy="3218571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8" name="直接连接符 47">
                <a:extLst>
                  <a:ext uri="{FF2B5EF4-FFF2-40B4-BE49-F238E27FC236}">
                    <a16:creationId xmlns:a16="http://schemas.microsoft.com/office/drawing/2014/main" id="{64952575-40BC-4A5B-A5F0-191C13C3CECD}"/>
                  </a:ext>
                </a:extLst>
              </p:cNvPr>
              <p:cNvCxnSpPr/>
              <p:nvPr/>
            </p:nvCxnSpPr>
            <p:spPr>
              <a:xfrm>
                <a:off x="981277" y="592550"/>
                <a:ext cx="0" cy="3218571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1" name="直接箭头连接符 50">
                <a:extLst>
                  <a:ext uri="{FF2B5EF4-FFF2-40B4-BE49-F238E27FC236}">
                    <a16:creationId xmlns:a16="http://schemas.microsoft.com/office/drawing/2014/main" id="{811C098D-3843-4AAD-B637-5786DAE7A44E}"/>
                  </a:ext>
                </a:extLst>
              </p:cNvPr>
              <p:cNvCxnSpPr/>
              <p:nvPr/>
            </p:nvCxnSpPr>
            <p:spPr>
              <a:xfrm flipV="1">
                <a:off x="2138751" y="1971814"/>
                <a:ext cx="0" cy="388337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5" name="任意多边形: 形状 64">
                <a:extLst>
                  <a:ext uri="{FF2B5EF4-FFF2-40B4-BE49-F238E27FC236}">
                    <a16:creationId xmlns:a16="http://schemas.microsoft.com/office/drawing/2014/main" id="{8C7CA03C-CAA8-4E0B-B383-58C60C9AF5F3}"/>
                  </a:ext>
                </a:extLst>
              </p:cNvPr>
              <p:cNvSpPr/>
              <p:nvPr/>
            </p:nvSpPr>
            <p:spPr>
              <a:xfrm>
                <a:off x="833308" y="3803170"/>
                <a:ext cx="1267516" cy="2589420"/>
              </a:xfrm>
              <a:custGeom>
                <a:avLst/>
                <a:gdLst>
                  <a:gd name="connsiteX0" fmla="*/ 127339 w 1267516"/>
                  <a:gd name="connsiteY0" fmla="*/ 0 h 2589420"/>
                  <a:gd name="connsiteX1" fmla="*/ 104761 w 1267516"/>
                  <a:gd name="connsiteY1" fmla="*/ 2438400 h 2589420"/>
                  <a:gd name="connsiteX2" fmla="*/ 1267516 w 1267516"/>
                  <a:gd name="connsiteY2" fmla="*/ 2122311 h 25894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67516" h="2589420">
                    <a:moveTo>
                      <a:pt x="127339" y="0"/>
                    </a:moveTo>
                    <a:cubicBezTo>
                      <a:pt x="21035" y="1042341"/>
                      <a:pt x="-85268" y="2084682"/>
                      <a:pt x="104761" y="2438400"/>
                    </a:cubicBezTo>
                    <a:cubicBezTo>
                      <a:pt x="294790" y="2792118"/>
                      <a:pt x="781153" y="2457214"/>
                      <a:pt x="1267516" y="2122311"/>
                    </a:cubicBezTo>
                  </a:path>
                </a:pathLst>
              </a:custGeom>
              <a:ln>
                <a:solidFill>
                  <a:srgbClr val="FF0000"/>
                </a:solidFill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8" name="任意多边形: 形状 67">
                <a:extLst>
                  <a:ext uri="{FF2B5EF4-FFF2-40B4-BE49-F238E27FC236}">
                    <a16:creationId xmlns:a16="http://schemas.microsoft.com/office/drawing/2014/main" id="{CDFCB222-3B6C-4F6C-BCCE-884203875241}"/>
                  </a:ext>
                </a:extLst>
              </p:cNvPr>
              <p:cNvSpPr/>
              <p:nvPr/>
            </p:nvSpPr>
            <p:spPr>
              <a:xfrm>
                <a:off x="970844" y="177293"/>
                <a:ext cx="4244623" cy="2385285"/>
              </a:xfrm>
              <a:custGeom>
                <a:avLst/>
                <a:gdLst>
                  <a:gd name="connsiteX0" fmla="*/ 4244623 w 4244623"/>
                  <a:gd name="connsiteY0" fmla="*/ 2385285 h 2385285"/>
                  <a:gd name="connsiteX1" fmla="*/ 2573867 w 4244623"/>
                  <a:gd name="connsiteY1" fmla="*/ 150085 h 2385285"/>
                  <a:gd name="connsiteX2" fmla="*/ 0 w 4244623"/>
                  <a:gd name="connsiteY2" fmla="*/ 387151 h 23852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244623" h="2385285">
                    <a:moveTo>
                      <a:pt x="4244623" y="2385285"/>
                    </a:moveTo>
                    <a:cubicBezTo>
                      <a:pt x="3762963" y="1434196"/>
                      <a:pt x="3281304" y="483107"/>
                      <a:pt x="2573867" y="150085"/>
                    </a:cubicBezTo>
                    <a:cubicBezTo>
                      <a:pt x="1866430" y="-182937"/>
                      <a:pt x="933215" y="102107"/>
                      <a:pt x="0" y="387151"/>
                    </a:cubicBezTo>
                  </a:path>
                </a:pathLst>
              </a:custGeom>
              <a:ln>
                <a:solidFill>
                  <a:srgbClr val="FF0000"/>
                </a:solidFill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101" name="直接箭头连接符 100">
              <a:extLst>
                <a:ext uri="{FF2B5EF4-FFF2-40B4-BE49-F238E27FC236}">
                  <a16:creationId xmlns:a16="http://schemas.microsoft.com/office/drawing/2014/main" id="{16D5C82A-C5F3-4E7A-BB79-00B8DEA383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89939" y="847945"/>
              <a:ext cx="191307" cy="48464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3" name="直接箭头连接符 102">
              <a:extLst>
                <a:ext uri="{FF2B5EF4-FFF2-40B4-BE49-F238E27FC236}">
                  <a16:creationId xmlns:a16="http://schemas.microsoft.com/office/drawing/2014/main" id="{9B678CA2-707E-4A11-987D-278FBDB5AC0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70197" y="6142603"/>
              <a:ext cx="141714" cy="109628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5" name="直接箭头连接符 104">
              <a:extLst>
                <a:ext uri="{FF2B5EF4-FFF2-40B4-BE49-F238E27FC236}">
                  <a16:creationId xmlns:a16="http://schemas.microsoft.com/office/drawing/2014/main" id="{36F95682-C9E8-4892-A078-F1105AFDF41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184420" y="6087221"/>
              <a:ext cx="97225" cy="41705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26" name="组合 125">
            <a:extLst>
              <a:ext uri="{FF2B5EF4-FFF2-40B4-BE49-F238E27FC236}">
                <a16:creationId xmlns:a16="http://schemas.microsoft.com/office/drawing/2014/main" id="{C3C4BEE8-63E4-4B55-9176-37F7B59BBE08}"/>
              </a:ext>
            </a:extLst>
          </p:cNvPr>
          <p:cNvGrpSpPr/>
          <p:nvPr/>
        </p:nvGrpSpPr>
        <p:grpSpPr>
          <a:xfrm>
            <a:off x="6668264" y="303859"/>
            <a:ext cx="4863166" cy="6392590"/>
            <a:chOff x="6668264" y="303859"/>
            <a:chExt cx="4863166" cy="6392590"/>
          </a:xfrm>
        </p:grpSpPr>
        <p:grpSp>
          <p:nvGrpSpPr>
            <p:cNvPr id="99" name="组合 98">
              <a:extLst>
                <a:ext uri="{FF2B5EF4-FFF2-40B4-BE49-F238E27FC236}">
                  <a16:creationId xmlns:a16="http://schemas.microsoft.com/office/drawing/2014/main" id="{D147F391-CCE6-41DD-B6CB-628277F3277E}"/>
                </a:ext>
              </a:extLst>
            </p:cNvPr>
            <p:cNvGrpSpPr/>
            <p:nvPr/>
          </p:nvGrpSpPr>
          <p:grpSpPr>
            <a:xfrm>
              <a:off x="6668264" y="303859"/>
              <a:ext cx="4863166" cy="6392590"/>
              <a:chOff x="6798256" y="369082"/>
              <a:chExt cx="4863166" cy="6392590"/>
            </a:xfrm>
          </p:grpSpPr>
          <p:grpSp>
            <p:nvGrpSpPr>
              <p:cNvPr id="70" name="组合 69">
                <a:extLst>
                  <a:ext uri="{FF2B5EF4-FFF2-40B4-BE49-F238E27FC236}">
                    <a16:creationId xmlns:a16="http://schemas.microsoft.com/office/drawing/2014/main" id="{9D1A9BCB-D766-4B0C-9DA5-8D52FC405B46}"/>
                  </a:ext>
                </a:extLst>
              </p:cNvPr>
              <p:cNvGrpSpPr/>
              <p:nvPr/>
            </p:nvGrpSpPr>
            <p:grpSpPr>
              <a:xfrm>
                <a:off x="6798256" y="369082"/>
                <a:ext cx="4767335" cy="6392590"/>
                <a:chOff x="833308" y="0"/>
                <a:chExt cx="4767335" cy="6392590"/>
              </a:xfrm>
            </p:grpSpPr>
            <p:sp>
              <p:nvSpPr>
                <p:cNvPr id="71" name="任意多边形: 形状 70">
                  <a:extLst>
                    <a:ext uri="{FF2B5EF4-FFF2-40B4-BE49-F238E27FC236}">
                      <a16:creationId xmlns:a16="http://schemas.microsoft.com/office/drawing/2014/main" id="{0E89E6CE-A373-4206-BD0B-58628853A0D5}"/>
                    </a:ext>
                  </a:extLst>
                </p:cNvPr>
                <p:cNvSpPr/>
                <p:nvPr/>
              </p:nvSpPr>
              <p:spPr>
                <a:xfrm>
                  <a:off x="4030133" y="3759200"/>
                  <a:ext cx="1570510" cy="2295046"/>
                </a:xfrm>
                <a:custGeom>
                  <a:avLst/>
                  <a:gdLst>
                    <a:gd name="connsiteX0" fmla="*/ 0 w 1570510"/>
                    <a:gd name="connsiteY0" fmla="*/ 0 h 2295046"/>
                    <a:gd name="connsiteX1" fmla="*/ 1524000 w 1570510"/>
                    <a:gd name="connsiteY1" fmla="*/ 2167467 h 2295046"/>
                    <a:gd name="connsiteX2" fmla="*/ 1207911 w 1570510"/>
                    <a:gd name="connsiteY2" fmla="*/ 2054578 h 2295046"/>
                    <a:gd name="connsiteX3" fmla="*/ 1207911 w 1570510"/>
                    <a:gd name="connsiteY3" fmla="*/ 2054578 h 22950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70510" h="2295046">
                      <a:moveTo>
                        <a:pt x="0" y="0"/>
                      </a:moveTo>
                      <a:cubicBezTo>
                        <a:pt x="661341" y="912518"/>
                        <a:pt x="1322682" y="1825037"/>
                        <a:pt x="1524000" y="2167467"/>
                      </a:cubicBezTo>
                      <a:cubicBezTo>
                        <a:pt x="1725318" y="2509897"/>
                        <a:pt x="1207911" y="2054578"/>
                        <a:pt x="1207911" y="2054578"/>
                      </a:cubicBezTo>
                      <a:lnTo>
                        <a:pt x="1207911" y="2054578"/>
                      </a:lnTo>
                    </a:path>
                  </a:pathLst>
                </a:custGeom>
                <a:ln>
                  <a:solidFill>
                    <a:srgbClr val="FF0000"/>
                  </a:solidFill>
                </a:ln>
              </p:spPr>
              <p:style>
                <a:lnRef idx="3">
                  <a:schemeClr val="accent2"/>
                </a:lnRef>
                <a:fillRef idx="0">
                  <a:schemeClr val="accent2"/>
                </a:fillRef>
                <a:effectRef idx="2">
                  <a:schemeClr val="accent2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grpSp>
              <p:nvGrpSpPr>
                <p:cNvPr id="72" name="组合 71">
                  <a:extLst>
                    <a:ext uri="{FF2B5EF4-FFF2-40B4-BE49-F238E27FC236}">
                      <a16:creationId xmlns:a16="http://schemas.microsoft.com/office/drawing/2014/main" id="{876D2E9D-1F77-4F7E-9C62-4BBB99E4C60A}"/>
                    </a:ext>
                  </a:extLst>
                </p:cNvPr>
                <p:cNvGrpSpPr/>
                <p:nvPr/>
              </p:nvGrpSpPr>
              <p:grpSpPr>
                <a:xfrm>
                  <a:off x="1419061" y="0"/>
                  <a:ext cx="3370405" cy="6364911"/>
                  <a:chOff x="1960928" y="-274286"/>
                  <a:chExt cx="3370405" cy="6364911"/>
                </a:xfrm>
              </p:grpSpPr>
              <p:cxnSp>
                <p:nvCxnSpPr>
                  <p:cNvPr id="78" name="直接箭头连接符 77">
                    <a:extLst>
                      <a:ext uri="{FF2B5EF4-FFF2-40B4-BE49-F238E27FC236}">
                        <a16:creationId xmlns:a16="http://schemas.microsoft.com/office/drawing/2014/main" id="{6AD6EB5B-DEB9-41B8-8DCC-CC520C0F6141}"/>
                      </a:ext>
                    </a:extLst>
                  </p:cNvPr>
                  <p:cNvCxnSpPr/>
                  <p:nvPr/>
                </p:nvCxnSpPr>
                <p:spPr>
                  <a:xfrm>
                    <a:off x="4558291" y="-274286"/>
                    <a:ext cx="0" cy="4529936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79" name="组合 78">
                    <a:extLst>
                      <a:ext uri="{FF2B5EF4-FFF2-40B4-BE49-F238E27FC236}">
                        <a16:creationId xmlns:a16="http://schemas.microsoft.com/office/drawing/2014/main" id="{9683C683-2E9B-4EEF-8A52-F71DED16B638}"/>
                      </a:ext>
                    </a:extLst>
                  </p:cNvPr>
                  <p:cNvGrpSpPr/>
                  <p:nvPr/>
                </p:nvGrpSpPr>
                <p:grpSpPr>
                  <a:xfrm rot="21359254">
                    <a:off x="1960928" y="2965185"/>
                    <a:ext cx="3368871" cy="3125440"/>
                    <a:chOff x="2611601" y="740342"/>
                    <a:chExt cx="3164239" cy="2786891"/>
                  </a:xfrm>
                </p:grpSpPr>
                <p:sp>
                  <p:nvSpPr>
                    <p:cNvPr id="92" name="平行四边形 91">
                      <a:extLst>
                        <a:ext uri="{FF2B5EF4-FFF2-40B4-BE49-F238E27FC236}">
                          <a16:creationId xmlns:a16="http://schemas.microsoft.com/office/drawing/2014/main" id="{C713007B-A6C1-46CB-8C82-C3CB20201F42}"/>
                        </a:ext>
                      </a:extLst>
                    </p:cNvPr>
                    <p:cNvSpPr/>
                    <p:nvPr/>
                  </p:nvSpPr>
                  <p:spPr>
                    <a:xfrm rot="14654001">
                      <a:off x="3562184" y="744657"/>
                      <a:ext cx="1653530" cy="1644899"/>
                    </a:xfrm>
                    <a:prstGeom prst="parallelogram">
                      <a:avLst>
                        <a:gd name="adj" fmla="val 53465"/>
                      </a:avLst>
                    </a:prstGeom>
                    <a:solidFill>
                      <a:schemeClr val="bg2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3" name="平行四边形 92">
                      <a:extLst>
                        <a:ext uri="{FF2B5EF4-FFF2-40B4-BE49-F238E27FC236}">
                          <a16:creationId xmlns:a16="http://schemas.microsoft.com/office/drawing/2014/main" id="{CA60EE6F-1362-433F-9DB7-147F11BB411E}"/>
                        </a:ext>
                      </a:extLst>
                    </p:cNvPr>
                    <p:cNvSpPr/>
                    <p:nvPr/>
                  </p:nvSpPr>
                  <p:spPr>
                    <a:xfrm rot="14654001">
                      <a:off x="3129988" y="1878018"/>
                      <a:ext cx="1653530" cy="1644899"/>
                    </a:xfrm>
                    <a:prstGeom prst="parallelogram">
                      <a:avLst>
                        <a:gd name="adj" fmla="val 53465"/>
                      </a:avLst>
                    </a:prstGeom>
                    <a:solidFill>
                      <a:schemeClr val="bg1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dirty="0"/>
                    </a:p>
                  </p:txBody>
                </p:sp>
                <p:sp>
                  <p:nvSpPr>
                    <p:cNvPr id="94" name="平行四边形 93">
                      <a:extLst>
                        <a:ext uri="{FF2B5EF4-FFF2-40B4-BE49-F238E27FC236}">
                          <a16:creationId xmlns:a16="http://schemas.microsoft.com/office/drawing/2014/main" id="{63ED9CCE-D2B0-4CA9-BC07-B5E1A6B28D0D}"/>
                        </a:ext>
                      </a:extLst>
                    </p:cNvPr>
                    <p:cNvSpPr/>
                    <p:nvPr/>
                  </p:nvSpPr>
                  <p:spPr>
                    <a:xfrm rot="14654001">
                      <a:off x="4554421" y="2170129"/>
                      <a:ext cx="1653530" cy="789308"/>
                    </a:xfrm>
                    <a:prstGeom prst="parallelogram">
                      <a:avLst>
                        <a:gd name="adj" fmla="val 53465"/>
                      </a:avLst>
                    </a:prstGeom>
                    <a:solidFill>
                      <a:schemeClr val="bg1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5" name="平行四边形 94">
                      <a:extLst>
                        <a:ext uri="{FF2B5EF4-FFF2-40B4-BE49-F238E27FC236}">
                          <a16:creationId xmlns:a16="http://schemas.microsoft.com/office/drawing/2014/main" id="{66230137-1AD3-4EC3-AFE4-1A1C18734E49}"/>
                        </a:ext>
                      </a:extLst>
                    </p:cNvPr>
                    <p:cNvSpPr/>
                    <p:nvPr/>
                  </p:nvSpPr>
                  <p:spPr>
                    <a:xfrm rot="14654001">
                      <a:off x="2179490" y="1282068"/>
                      <a:ext cx="1653530" cy="789308"/>
                    </a:xfrm>
                    <a:prstGeom prst="parallelogram">
                      <a:avLst>
                        <a:gd name="adj" fmla="val 53465"/>
                      </a:avLst>
                    </a:prstGeom>
                    <a:solidFill>
                      <a:schemeClr val="bg2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sp>
                <p:nvSpPr>
                  <p:cNvPr id="80" name="椭圆 79">
                    <a:extLst>
                      <a:ext uri="{FF2B5EF4-FFF2-40B4-BE49-F238E27FC236}">
                        <a16:creationId xmlns:a16="http://schemas.microsoft.com/office/drawing/2014/main" id="{FD814E85-305B-433D-A83F-C8386C0FDDFA}"/>
                      </a:ext>
                    </a:extLst>
                  </p:cNvPr>
                  <p:cNvSpPr/>
                  <p:nvPr/>
                </p:nvSpPr>
                <p:spPr>
                  <a:xfrm>
                    <a:off x="3227749" y="3711334"/>
                    <a:ext cx="1001991" cy="816572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solidFill>
                      <a:srgbClr val="FFC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grpSp>
                <p:nvGrpSpPr>
                  <p:cNvPr id="81" name="组合 80">
                    <a:extLst>
                      <a:ext uri="{FF2B5EF4-FFF2-40B4-BE49-F238E27FC236}">
                        <a16:creationId xmlns:a16="http://schemas.microsoft.com/office/drawing/2014/main" id="{BF6A764F-AB6D-4134-BDE6-4813BCF567EA}"/>
                      </a:ext>
                    </a:extLst>
                  </p:cNvPr>
                  <p:cNvGrpSpPr/>
                  <p:nvPr/>
                </p:nvGrpSpPr>
                <p:grpSpPr>
                  <a:xfrm rot="21359254">
                    <a:off x="1962462" y="1285782"/>
                    <a:ext cx="3368871" cy="3125440"/>
                    <a:chOff x="2611601" y="740342"/>
                    <a:chExt cx="3164239" cy="2786891"/>
                  </a:xfrm>
                </p:grpSpPr>
                <p:sp>
                  <p:nvSpPr>
                    <p:cNvPr id="88" name="平行四边形 87">
                      <a:extLst>
                        <a:ext uri="{FF2B5EF4-FFF2-40B4-BE49-F238E27FC236}">
                          <a16:creationId xmlns:a16="http://schemas.microsoft.com/office/drawing/2014/main" id="{C9326C60-7368-4872-8260-AF1FA2D20A69}"/>
                        </a:ext>
                      </a:extLst>
                    </p:cNvPr>
                    <p:cNvSpPr/>
                    <p:nvPr/>
                  </p:nvSpPr>
                  <p:spPr>
                    <a:xfrm rot="14654001">
                      <a:off x="3562184" y="744657"/>
                      <a:ext cx="1653530" cy="1644899"/>
                    </a:xfrm>
                    <a:prstGeom prst="parallelogram">
                      <a:avLst>
                        <a:gd name="adj" fmla="val 53465"/>
                      </a:avLst>
                    </a:prstGeom>
                    <a:solidFill>
                      <a:schemeClr val="bg1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dirty="0"/>
                    </a:p>
                  </p:txBody>
                </p:sp>
                <p:sp>
                  <p:nvSpPr>
                    <p:cNvPr id="89" name="平行四边形 88">
                      <a:extLst>
                        <a:ext uri="{FF2B5EF4-FFF2-40B4-BE49-F238E27FC236}">
                          <a16:creationId xmlns:a16="http://schemas.microsoft.com/office/drawing/2014/main" id="{1B72FB58-372E-46DB-8EEF-25876883A17E}"/>
                        </a:ext>
                      </a:extLst>
                    </p:cNvPr>
                    <p:cNvSpPr/>
                    <p:nvPr/>
                  </p:nvSpPr>
                  <p:spPr>
                    <a:xfrm rot="14654001">
                      <a:off x="3129988" y="1878018"/>
                      <a:ext cx="1653530" cy="1644899"/>
                    </a:xfrm>
                    <a:prstGeom prst="parallelogram">
                      <a:avLst>
                        <a:gd name="adj" fmla="val 53465"/>
                      </a:avLst>
                    </a:prstGeom>
                    <a:solidFill>
                      <a:schemeClr val="bg2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0" name="平行四边形 89">
                      <a:extLst>
                        <a:ext uri="{FF2B5EF4-FFF2-40B4-BE49-F238E27FC236}">
                          <a16:creationId xmlns:a16="http://schemas.microsoft.com/office/drawing/2014/main" id="{BC258D6C-8BD7-4EEA-BC83-A97F2F3C1885}"/>
                        </a:ext>
                      </a:extLst>
                    </p:cNvPr>
                    <p:cNvSpPr/>
                    <p:nvPr/>
                  </p:nvSpPr>
                  <p:spPr>
                    <a:xfrm rot="14654001">
                      <a:off x="4554421" y="2170129"/>
                      <a:ext cx="1653530" cy="789308"/>
                    </a:xfrm>
                    <a:prstGeom prst="parallelogram">
                      <a:avLst>
                        <a:gd name="adj" fmla="val 53465"/>
                      </a:avLst>
                    </a:prstGeom>
                    <a:solidFill>
                      <a:schemeClr val="bg2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1" name="平行四边形 90">
                      <a:extLst>
                        <a:ext uri="{FF2B5EF4-FFF2-40B4-BE49-F238E27FC236}">
                          <a16:creationId xmlns:a16="http://schemas.microsoft.com/office/drawing/2014/main" id="{02BB1D1E-A2DA-4C6E-B2EF-4747E8D55D86}"/>
                        </a:ext>
                      </a:extLst>
                    </p:cNvPr>
                    <p:cNvSpPr/>
                    <p:nvPr/>
                  </p:nvSpPr>
                  <p:spPr>
                    <a:xfrm rot="14654001">
                      <a:off x="2179490" y="1282068"/>
                      <a:ext cx="1653530" cy="789308"/>
                    </a:xfrm>
                    <a:prstGeom prst="parallelogram">
                      <a:avLst>
                        <a:gd name="adj" fmla="val 53465"/>
                      </a:avLst>
                    </a:prstGeom>
                    <a:solidFill>
                      <a:schemeClr val="bg1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dirty="0"/>
                    </a:p>
                  </p:txBody>
                </p:sp>
              </p:grpSp>
              <p:sp>
                <p:nvSpPr>
                  <p:cNvPr id="82" name="椭圆 81">
                    <a:extLst>
                      <a:ext uri="{FF2B5EF4-FFF2-40B4-BE49-F238E27FC236}">
                        <a16:creationId xmlns:a16="http://schemas.microsoft.com/office/drawing/2014/main" id="{FCC5A02B-5064-42FA-9148-30CE9572C2B4}"/>
                      </a:ext>
                    </a:extLst>
                  </p:cNvPr>
                  <p:cNvSpPr/>
                  <p:nvPr/>
                </p:nvSpPr>
                <p:spPr>
                  <a:xfrm>
                    <a:off x="3187816" y="2170660"/>
                    <a:ext cx="1001991" cy="816572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solidFill>
                      <a:srgbClr val="FFC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grpSp>
                <p:nvGrpSpPr>
                  <p:cNvPr id="83" name="组合 82">
                    <a:extLst>
                      <a:ext uri="{FF2B5EF4-FFF2-40B4-BE49-F238E27FC236}">
                        <a16:creationId xmlns:a16="http://schemas.microsoft.com/office/drawing/2014/main" id="{1926E96D-6534-4BD4-8906-2C1E6D8407EA}"/>
                      </a:ext>
                    </a:extLst>
                  </p:cNvPr>
                  <p:cNvGrpSpPr/>
                  <p:nvPr/>
                </p:nvGrpSpPr>
                <p:grpSpPr>
                  <a:xfrm rot="21359254">
                    <a:off x="1961439" y="-225746"/>
                    <a:ext cx="3368871" cy="3125440"/>
                    <a:chOff x="2611601" y="740342"/>
                    <a:chExt cx="3164239" cy="2786891"/>
                  </a:xfrm>
                </p:grpSpPr>
                <p:sp>
                  <p:nvSpPr>
                    <p:cNvPr id="84" name="平行四边形 83">
                      <a:extLst>
                        <a:ext uri="{FF2B5EF4-FFF2-40B4-BE49-F238E27FC236}">
                          <a16:creationId xmlns:a16="http://schemas.microsoft.com/office/drawing/2014/main" id="{D074ABF8-0287-45B5-8966-3BCEB06186F1}"/>
                        </a:ext>
                      </a:extLst>
                    </p:cNvPr>
                    <p:cNvSpPr/>
                    <p:nvPr/>
                  </p:nvSpPr>
                  <p:spPr>
                    <a:xfrm rot="14654001">
                      <a:off x="3562184" y="744657"/>
                      <a:ext cx="1653530" cy="1644899"/>
                    </a:xfrm>
                    <a:prstGeom prst="parallelogram">
                      <a:avLst>
                        <a:gd name="adj" fmla="val 53465"/>
                      </a:avLst>
                    </a:prstGeom>
                    <a:solidFill>
                      <a:schemeClr val="bg2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5" name="平行四边形 84">
                      <a:extLst>
                        <a:ext uri="{FF2B5EF4-FFF2-40B4-BE49-F238E27FC236}">
                          <a16:creationId xmlns:a16="http://schemas.microsoft.com/office/drawing/2014/main" id="{63F6445F-F8CB-457A-90C1-F281BC45184E}"/>
                        </a:ext>
                      </a:extLst>
                    </p:cNvPr>
                    <p:cNvSpPr/>
                    <p:nvPr/>
                  </p:nvSpPr>
                  <p:spPr>
                    <a:xfrm rot="14654001">
                      <a:off x="3129988" y="1878018"/>
                      <a:ext cx="1653530" cy="1644899"/>
                    </a:xfrm>
                    <a:prstGeom prst="parallelogram">
                      <a:avLst>
                        <a:gd name="adj" fmla="val 53465"/>
                      </a:avLst>
                    </a:prstGeom>
                    <a:solidFill>
                      <a:schemeClr val="bg1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6" name="平行四边形 85">
                      <a:extLst>
                        <a:ext uri="{FF2B5EF4-FFF2-40B4-BE49-F238E27FC236}">
                          <a16:creationId xmlns:a16="http://schemas.microsoft.com/office/drawing/2014/main" id="{EC51B1D9-01AD-4C0E-8D1F-3033B0773A3B}"/>
                        </a:ext>
                      </a:extLst>
                    </p:cNvPr>
                    <p:cNvSpPr/>
                    <p:nvPr/>
                  </p:nvSpPr>
                  <p:spPr>
                    <a:xfrm rot="14654001">
                      <a:off x="4554421" y="2170129"/>
                      <a:ext cx="1653530" cy="789308"/>
                    </a:xfrm>
                    <a:prstGeom prst="parallelogram">
                      <a:avLst>
                        <a:gd name="adj" fmla="val 53465"/>
                      </a:avLst>
                    </a:prstGeom>
                    <a:solidFill>
                      <a:schemeClr val="bg1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7" name="平行四边形 86">
                      <a:extLst>
                        <a:ext uri="{FF2B5EF4-FFF2-40B4-BE49-F238E27FC236}">
                          <a16:creationId xmlns:a16="http://schemas.microsoft.com/office/drawing/2014/main" id="{F0FD791E-4645-462E-94DB-7CC9A01619BC}"/>
                        </a:ext>
                      </a:extLst>
                    </p:cNvPr>
                    <p:cNvSpPr/>
                    <p:nvPr/>
                  </p:nvSpPr>
                  <p:spPr>
                    <a:xfrm rot="14654001">
                      <a:off x="2179490" y="1282068"/>
                      <a:ext cx="1653530" cy="789308"/>
                    </a:xfrm>
                    <a:prstGeom prst="parallelogram">
                      <a:avLst>
                        <a:gd name="adj" fmla="val 53465"/>
                      </a:avLst>
                    </a:prstGeom>
                    <a:solidFill>
                      <a:schemeClr val="bg2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</p:grpSp>
            <p:cxnSp>
              <p:nvCxnSpPr>
                <p:cNvPr id="73" name="直接连接符 72">
                  <a:extLst>
                    <a:ext uri="{FF2B5EF4-FFF2-40B4-BE49-F238E27FC236}">
                      <a16:creationId xmlns:a16="http://schemas.microsoft.com/office/drawing/2014/main" id="{51289BF5-2E31-4D80-9C3F-08C5385AC7F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223670" y="2606496"/>
                  <a:ext cx="0" cy="1510731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直接连接符 73">
                  <a:extLst>
                    <a:ext uri="{FF2B5EF4-FFF2-40B4-BE49-F238E27FC236}">
                      <a16:creationId xmlns:a16="http://schemas.microsoft.com/office/drawing/2014/main" id="{AA31625B-5436-47F9-87F9-748DDCA9C952}"/>
                    </a:ext>
                  </a:extLst>
                </p:cNvPr>
                <p:cNvCxnSpPr/>
                <p:nvPr/>
              </p:nvCxnSpPr>
              <p:spPr>
                <a:xfrm>
                  <a:off x="981277" y="592550"/>
                  <a:ext cx="0" cy="3218571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5" name="直接箭头连接符 74">
                  <a:extLst>
                    <a:ext uri="{FF2B5EF4-FFF2-40B4-BE49-F238E27FC236}">
                      <a16:creationId xmlns:a16="http://schemas.microsoft.com/office/drawing/2014/main" id="{F9843856-30C5-49E1-B5FE-804C72B8ABF3}"/>
                    </a:ext>
                  </a:extLst>
                </p:cNvPr>
                <p:cNvCxnSpPr/>
                <p:nvPr/>
              </p:nvCxnSpPr>
              <p:spPr>
                <a:xfrm flipV="1">
                  <a:off x="2138751" y="1971814"/>
                  <a:ext cx="0" cy="3883378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76" name="任意多边形: 形状 75">
                  <a:extLst>
                    <a:ext uri="{FF2B5EF4-FFF2-40B4-BE49-F238E27FC236}">
                      <a16:creationId xmlns:a16="http://schemas.microsoft.com/office/drawing/2014/main" id="{DEE6FB8F-2C03-4178-AE4D-C3E946CD41E9}"/>
                    </a:ext>
                  </a:extLst>
                </p:cNvPr>
                <p:cNvSpPr/>
                <p:nvPr/>
              </p:nvSpPr>
              <p:spPr>
                <a:xfrm>
                  <a:off x="833308" y="3803170"/>
                  <a:ext cx="1267516" cy="2589420"/>
                </a:xfrm>
                <a:custGeom>
                  <a:avLst/>
                  <a:gdLst>
                    <a:gd name="connsiteX0" fmla="*/ 127339 w 1267516"/>
                    <a:gd name="connsiteY0" fmla="*/ 0 h 2589420"/>
                    <a:gd name="connsiteX1" fmla="*/ 104761 w 1267516"/>
                    <a:gd name="connsiteY1" fmla="*/ 2438400 h 2589420"/>
                    <a:gd name="connsiteX2" fmla="*/ 1267516 w 1267516"/>
                    <a:gd name="connsiteY2" fmla="*/ 2122311 h 25894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67516" h="2589420">
                      <a:moveTo>
                        <a:pt x="127339" y="0"/>
                      </a:moveTo>
                      <a:cubicBezTo>
                        <a:pt x="21035" y="1042341"/>
                        <a:pt x="-85268" y="2084682"/>
                        <a:pt x="104761" y="2438400"/>
                      </a:cubicBezTo>
                      <a:cubicBezTo>
                        <a:pt x="294790" y="2792118"/>
                        <a:pt x="781153" y="2457214"/>
                        <a:pt x="1267516" y="2122311"/>
                      </a:cubicBezTo>
                    </a:path>
                  </a:pathLst>
                </a:custGeom>
                <a:ln>
                  <a:solidFill>
                    <a:srgbClr val="FF0000"/>
                  </a:solidFill>
                </a:ln>
              </p:spPr>
              <p:style>
                <a:lnRef idx="3">
                  <a:schemeClr val="accent2"/>
                </a:lnRef>
                <a:fillRef idx="0">
                  <a:schemeClr val="accent2"/>
                </a:fillRef>
                <a:effectRef idx="2">
                  <a:schemeClr val="accent2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7" name="任意多边形: 形状 76">
                  <a:extLst>
                    <a:ext uri="{FF2B5EF4-FFF2-40B4-BE49-F238E27FC236}">
                      <a16:creationId xmlns:a16="http://schemas.microsoft.com/office/drawing/2014/main" id="{BD347404-B8B3-49B9-914F-2267829A2A31}"/>
                    </a:ext>
                  </a:extLst>
                </p:cNvPr>
                <p:cNvSpPr/>
                <p:nvPr/>
              </p:nvSpPr>
              <p:spPr>
                <a:xfrm>
                  <a:off x="970844" y="177293"/>
                  <a:ext cx="4244623" cy="2385285"/>
                </a:xfrm>
                <a:custGeom>
                  <a:avLst/>
                  <a:gdLst>
                    <a:gd name="connsiteX0" fmla="*/ 4244623 w 4244623"/>
                    <a:gd name="connsiteY0" fmla="*/ 2385285 h 2385285"/>
                    <a:gd name="connsiteX1" fmla="*/ 2573867 w 4244623"/>
                    <a:gd name="connsiteY1" fmla="*/ 150085 h 2385285"/>
                    <a:gd name="connsiteX2" fmla="*/ 0 w 4244623"/>
                    <a:gd name="connsiteY2" fmla="*/ 387151 h 23852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244623" h="2385285">
                      <a:moveTo>
                        <a:pt x="4244623" y="2385285"/>
                      </a:moveTo>
                      <a:cubicBezTo>
                        <a:pt x="3762963" y="1434196"/>
                        <a:pt x="3281304" y="483107"/>
                        <a:pt x="2573867" y="150085"/>
                      </a:cubicBezTo>
                      <a:cubicBezTo>
                        <a:pt x="1866430" y="-182937"/>
                        <a:pt x="933215" y="102107"/>
                        <a:pt x="0" y="387151"/>
                      </a:cubicBezTo>
                    </a:path>
                  </a:pathLst>
                </a:custGeom>
                <a:ln>
                  <a:solidFill>
                    <a:srgbClr val="FF0000"/>
                  </a:solidFill>
                </a:ln>
              </p:spPr>
              <p:style>
                <a:lnRef idx="3">
                  <a:schemeClr val="accent2"/>
                </a:lnRef>
                <a:fillRef idx="0">
                  <a:schemeClr val="accent2"/>
                </a:fillRef>
                <a:effectRef idx="2">
                  <a:schemeClr val="accent2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98" name="任意多边形: 形状 97">
                <a:extLst>
                  <a:ext uri="{FF2B5EF4-FFF2-40B4-BE49-F238E27FC236}">
                    <a16:creationId xmlns:a16="http://schemas.microsoft.com/office/drawing/2014/main" id="{F5DAE89B-FB66-4DB2-8FC4-871F430C9336}"/>
                  </a:ext>
                </a:extLst>
              </p:cNvPr>
              <p:cNvSpPr/>
              <p:nvPr/>
            </p:nvSpPr>
            <p:spPr>
              <a:xfrm>
                <a:off x="11198578" y="4504267"/>
                <a:ext cx="462844" cy="1648177"/>
              </a:xfrm>
              <a:custGeom>
                <a:avLst/>
                <a:gdLst>
                  <a:gd name="connsiteX0" fmla="*/ 0 w 462844"/>
                  <a:gd name="connsiteY0" fmla="*/ 1648177 h 1648177"/>
                  <a:gd name="connsiteX1" fmla="*/ 462844 w 462844"/>
                  <a:gd name="connsiteY1" fmla="*/ 722489 h 1648177"/>
                  <a:gd name="connsiteX2" fmla="*/ 0 w 462844"/>
                  <a:gd name="connsiteY2" fmla="*/ 0 h 16481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62844" h="1648177">
                    <a:moveTo>
                      <a:pt x="0" y="1648177"/>
                    </a:moveTo>
                    <a:cubicBezTo>
                      <a:pt x="231422" y="1322681"/>
                      <a:pt x="462844" y="997185"/>
                      <a:pt x="462844" y="722489"/>
                    </a:cubicBezTo>
                    <a:cubicBezTo>
                      <a:pt x="462844" y="447793"/>
                      <a:pt x="231422" y="223896"/>
                      <a:pt x="0" y="0"/>
                    </a:cubicBezTo>
                  </a:path>
                </a:pathLst>
              </a:custGeom>
              <a:ln>
                <a:solidFill>
                  <a:srgbClr val="FF0000"/>
                </a:solidFill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110" name="直接箭头连接符 109">
              <a:extLst>
                <a:ext uri="{FF2B5EF4-FFF2-40B4-BE49-F238E27FC236}">
                  <a16:creationId xmlns:a16="http://schemas.microsoft.com/office/drawing/2014/main" id="{16B43480-9F5F-4372-B706-97A55B0DE11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20067" y="847945"/>
              <a:ext cx="191307" cy="48464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2" name="直接箭头连接符 111">
              <a:extLst>
                <a:ext uri="{FF2B5EF4-FFF2-40B4-BE49-F238E27FC236}">
                  <a16:creationId xmlns:a16="http://schemas.microsoft.com/office/drawing/2014/main" id="{EDE38806-212C-4EA6-95D6-83C27AF7746F}"/>
                </a:ext>
              </a:extLst>
            </p:cNvPr>
            <p:cNvCxnSpPr>
              <a:cxnSpLocks/>
              <a:endCxn id="93" idx="0"/>
            </p:cNvCxnSpPr>
            <p:nvPr/>
          </p:nvCxnSpPr>
          <p:spPr>
            <a:xfrm flipV="1">
              <a:off x="7634600" y="6184085"/>
              <a:ext cx="351445" cy="24474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5" name="直接箭头连接符 114">
              <a:extLst>
                <a:ext uri="{FF2B5EF4-FFF2-40B4-BE49-F238E27FC236}">
                  <a16:creationId xmlns:a16="http://schemas.microsoft.com/office/drawing/2014/main" id="{F5737E5F-C76D-422C-A203-BDA647E3822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050423" y="6079111"/>
              <a:ext cx="93086" cy="104974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0" name="直接箭头连接符 119">
              <a:extLst>
                <a:ext uri="{FF2B5EF4-FFF2-40B4-BE49-F238E27FC236}">
                  <a16:creationId xmlns:a16="http://schemas.microsoft.com/office/drawing/2014/main" id="{E1C2F494-2AF1-4553-88DC-F6A43FAF0AA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973889" y="4357755"/>
              <a:ext cx="226775" cy="209828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633930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446D849-FB9E-49BF-B47A-04086FFAA4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6035469" cy="310718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52AC0C4-3F07-4094-B5DF-980467E727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56532" y="0"/>
            <a:ext cx="6035467" cy="310718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F9B6280-5321-4B4D-AF16-2F7A8AA476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750816"/>
            <a:ext cx="6035469" cy="310718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6791A42-DDBB-4100-A748-9B09C472702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56531" y="3750816"/>
            <a:ext cx="6035469" cy="3107183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B24FF647-B9EE-4BDD-9082-B6D086406400}"/>
              </a:ext>
            </a:extLst>
          </p:cNvPr>
          <p:cNvSpPr txBox="1"/>
          <p:nvPr/>
        </p:nvSpPr>
        <p:spPr>
          <a:xfrm>
            <a:off x="935382" y="1698560"/>
            <a:ext cx="18110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K562_BG4_1a</a:t>
            </a:r>
          </a:p>
          <a:p>
            <a:r>
              <a:rPr lang="en-US" altLang="zh-CN" dirty="0"/>
              <a:t>K562 304U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88108E4-719F-45BA-880F-7534FF4F5E2A}"/>
              </a:ext>
            </a:extLst>
          </p:cNvPr>
          <p:cNvSpPr txBox="1"/>
          <p:nvPr/>
        </p:nvSpPr>
        <p:spPr>
          <a:xfrm>
            <a:off x="7127557" y="1698561"/>
            <a:ext cx="18110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K562_BG4_1c</a:t>
            </a:r>
          </a:p>
          <a:p>
            <a:r>
              <a:rPr lang="en-US" altLang="zh-CN" dirty="0"/>
              <a:t>K562 304U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2091788-ABA1-433F-800E-54219B681599}"/>
              </a:ext>
            </a:extLst>
          </p:cNvPr>
          <p:cNvSpPr txBox="1"/>
          <p:nvPr/>
        </p:nvSpPr>
        <p:spPr>
          <a:xfrm>
            <a:off x="935382" y="4981240"/>
            <a:ext cx="18110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K562_BG4_2a</a:t>
            </a:r>
          </a:p>
          <a:p>
            <a:r>
              <a:rPr lang="en-US" altLang="zh-CN" dirty="0"/>
              <a:t>K562 304U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7D33AB5-300D-4359-9222-7E991C73D2BC}"/>
              </a:ext>
            </a:extLst>
          </p:cNvPr>
          <p:cNvSpPr txBox="1"/>
          <p:nvPr/>
        </p:nvSpPr>
        <p:spPr>
          <a:xfrm>
            <a:off x="7127557" y="4981241"/>
            <a:ext cx="18110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K562</a:t>
            </a:r>
            <a:r>
              <a:rPr lang="en-US" altLang="zh-CN"/>
              <a:t>_BG4_2b</a:t>
            </a:r>
            <a:endParaRPr lang="en-US" altLang="zh-CN" dirty="0"/>
          </a:p>
          <a:p>
            <a:r>
              <a:rPr lang="en-US" altLang="zh-CN" dirty="0"/>
              <a:t>K562 304U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747770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52216ADE-4673-447B-8589-8405BB013ED7}"/>
              </a:ext>
            </a:extLst>
          </p:cNvPr>
          <p:cNvGrpSpPr/>
          <p:nvPr/>
        </p:nvGrpSpPr>
        <p:grpSpPr>
          <a:xfrm>
            <a:off x="270933" y="1047718"/>
            <a:ext cx="6717902" cy="2381282"/>
            <a:chOff x="1286933" y="-976514"/>
            <a:chExt cx="9044449" cy="3716146"/>
          </a:xfrm>
        </p:grpSpPr>
        <p:sp>
          <p:nvSpPr>
            <p:cNvPr id="5" name="圆柱体 4">
              <a:extLst>
                <a:ext uri="{FF2B5EF4-FFF2-40B4-BE49-F238E27FC236}">
                  <a16:creationId xmlns:a16="http://schemas.microsoft.com/office/drawing/2014/main" id="{628620C7-5CBB-4E25-A3E3-765123C3A3A7}"/>
                </a:ext>
              </a:extLst>
            </p:cNvPr>
            <p:cNvSpPr/>
            <p:nvPr/>
          </p:nvSpPr>
          <p:spPr>
            <a:xfrm rot="2778928">
              <a:off x="2148159" y="1676400"/>
              <a:ext cx="1320624" cy="805840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78E076E9-5D2F-47DC-8008-A548C78B98AF}"/>
                </a:ext>
              </a:extLst>
            </p:cNvPr>
            <p:cNvGrpSpPr/>
            <p:nvPr/>
          </p:nvGrpSpPr>
          <p:grpSpPr>
            <a:xfrm>
              <a:off x="1286933" y="-976514"/>
              <a:ext cx="9044449" cy="3542621"/>
              <a:chOff x="1286933" y="-976514"/>
              <a:chExt cx="9044449" cy="3542621"/>
            </a:xfrm>
          </p:grpSpPr>
          <p:sp>
            <p:nvSpPr>
              <p:cNvPr id="7" name="任意多边形: 形状 6">
                <a:extLst>
                  <a:ext uri="{FF2B5EF4-FFF2-40B4-BE49-F238E27FC236}">
                    <a16:creationId xmlns:a16="http://schemas.microsoft.com/office/drawing/2014/main" id="{898CCCFB-4FE0-49A1-A4EF-CEAE11E26C20}"/>
                  </a:ext>
                </a:extLst>
              </p:cNvPr>
              <p:cNvSpPr/>
              <p:nvPr/>
            </p:nvSpPr>
            <p:spPr>
              <a:xfrm>
                <a:off x="1286933" y="1676400"/>
                <a:ext cx="1320624" cy="805840"/>
              </a:xfrm>
              <a:custGeom>
                <a:avLst/>
                <a:gdLst>
                  <a:gd name="connsiteX0" fmla="*/ 0 w 1320624"/>
                  <a:gd name="connsiteY0" fmla="*/ 0 h 805840"/>
                  <a:gd name="connsiteX1" fmla="*/ 762000 w 1320624"/>
                  <a:gd name="connsiteY1" fmla="*/ 778933 h 805840"/>
                  <a:gd name="connsiteX2" fmla="*/ 1286934 w 1320624"/>
                  <a:gd name="connsiteY2" fmla="*/ 626533 h 805840"/>
                  <a:gd name="connsiteX3" fmla="*/ 1270000 w 1320624"/>
                  <a:gd name="connsiteY3" fmla="*/ 626533 h 805840"/>
                  <a:gd name="connsiteX4" fmla="*/ 1286934 w 1320624"/>
                  <a:gd name="connsiteY4" fmla="*/ 626533 h 805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20624" h="805840">
                    <a:moveTo>
                      <a:pt x="0" y="0"/>
                    </a:moveTo>
                    <a:cubicBezTo>
                      <a:pt x="273755" y="337255"/>
                      <a:pt x="547511" y="674511"/>
                      <a:pt x="762000" y="778933"/>
                    </a:cubicBezTo>
                    <a:cubicBezTo>
                      <a:pt x="976489" y="883355"/>
                      <a:pt x="1202267" y="651933"/>
                      <a:pt x="1286934" y="626533"/>
                    </a:cubicBezTo>
                    <a:cubicBezTo>
                      <a:pt x="1371601" y="601133"/>
                      <a:pt x="1270000" y="626533"/>
                      <a:pt x="1270000" y="626533"/>
                    </a:cubicBezTo>
                    <a:lnTo>
                      <a:pt x="1286934" y="626533"/>
                    </a:ln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8" name="组合 7">
                <a:extLst>
                  <a:ext uri="{FF2B5EF4-FFF2-40B4-BE49-F238E27FC236}">
                    <a16:creationId xmlns:a16="http://schemas.microsoft.com/office/drawing/2014/main" id="{8BF0D421-B434-4200-92BF-F60C9564F68F}"/>
                  </a:ext>
                </a:extLst>
              </p:cNvPr>
              <p:cNvGrpSpPr/>
              <p:nvPr/>
            </p:nvGrpSpPr>
            <p:grpSpPr>
              <a:xfrm>
                <a:off x="3048000" y="1245483"/>
                <a:ext cx="2703477" cy="1320624"/>
                <a:chOff x="3048000" y="1245483"/>
                <a:chExt cx="2703477" cy="1320624"/>
              </a:xfrm>
            </p:grpSpPr>
            <p:sp>
              <p:nvSpPr>
                <p:cNvPr id="15" name="任意多边形: 形状 14">
                  <a:extLst>
                    <a:ext uri="{FF2B5EF4-FFF2-40B4-BE49-F238E27FC236}">
                      <a16:creationId xmlns:a16="http://schemas.microsoft.com/office/drawing/2014/main" id="{4817801E-A83D-4F83-9A3A-51EA53A847DB}"/>
                    </a:ext>
                  </a:extLst>
                </p:cNvPr>
                <p:cNvSpPr/>
                <p:nvPr/>
              </p:nvSpPr>
              <p:spPr>
                <a:xfrm>
                  <a:off x="3048000" y="1382972"/>
                  <a:ext cx="1981200" cy="1045647"/>
                </a:xfrm>
                <a:custGeom>
                  <a:avLst/>
                  <a:gdLst>
                    <a:gd name="connsiteX0" fmla="*/ 0 w 1981200"/>
                    <a:gd name="connsiteY0" fmla="*/ 411961 h 1045647"/>
                    <a:gd name="connsiteX1" fmla="*/ 440267 w 1981200"/>
                    <a:gd name="connsiteY1" fmla="*/ 22495 h 1045647"/>
                    <a:gd name="connsiteX2" fmla="*/ 1354667 w 1981200"/>
                    <a:gd name="connsiteY2" fmla="*/ 1004628 h 1045647"/>
                    <a:gd name="connsiteX3" fmla="*/ 1981200 w 1981200"/>
                    <a:gd name="connsiteY3" fmla="*/ 767561 h 10456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981200" h="1045647">
                      <a:moveTo>
                        <a:pt x="0" y="411961"/>
                      </a:moveTo>
                      <a:cubicBezTo>
                        <a:pt x="107244" y="167839"/>
                        <a:pt x="214489" y="-76283"/>
                        <a:pt x="440267" y="22495"/>
                      </a:cubicBezTo>
                      <a:cubicBezTo>
                        <a:pt x="666045" y="121273"/>
                        <a:pt x="1097845" y="880450"/>
                        <a:pt x="1354667" y="1004628"/>
                      </a:cubicBezTo>
                      <a:cubicBezTo>
                        <a:pt x="1611489" y="1128806"/>
                        <a:pt x="1796344" y="948183"/>
                        <a:pt x="1981200" y="767561"/>
                      </a:cubicBezTo>
                    </a:path>
                  </a:pathLst>
                </a:cu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6" name="圆柱体 15">
                  <a:extLst>
                    <a:ext uri="{FF2B5EF4-FFF2-40B4-BE49-F238E27FC236}">
                      <a16:creationId xmlns:a16="http://schemas.microsoft.com/office/drawing/2014/main" id="{A4DBEAD2-CAD1-4773-B93E-DFD1173CD192}"/>
                    </a:ext>
                  </a:extLst>
                </p:cNvPr>
                <p:cNvSpPr/>
                <p:nvPr/>
              </p:nvSpPr>
              <p:spPr>
                <a:xfrm rot="2778928">
                  <a:off x="4688245" y="1502875"/>
                  <a:ext cx="1320624" cy="805840"/>
                </a:xfrm>
                <a:prstGeom prst="can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9" name="组合 8">
                <a:extLst>
                  <a:ext uri="{FF2B5EF4-FFF2-40B4-BE49-F238E27FC236}">
                    <a16:creationId xmlns:a16="http://schemas.microsoft.com/office/drawing/2014/main" id="{D7EDD917-2FF0-4FB6-92F3-05F5F1E2E29B}"/>
                  </a:ext>
                </a:extLst>
              </p:cNvPr>
              <p:cNvGrpSpPr/>
              <p:nvPr/>
            </p:nvGrpSpPr>
            <p:grpSpPr>
              <a:xfrm>
                <a:off x="5469643" y="1161616"/>
                <a:ext cx="2703477" cy="1320624"/>
                <a:chOff x="3048000" y="1245483"/>
                <a:chExt cx="2703477" cy="1320624"/>
              </a:xfrm>
            </p:grpSpPr>
            <p:sp>
              <p:nvSpPr>
                <p:cNvPr id="13" name="任意多边形: 形状 12">
                  <a:extLst>
                    <a:ext uri="{FF2B5EF4-FFF2-40B4-BE49-F238E27FC236}">
                      <a16:creationId xmlns:a16="http://schemas.microsoft.com/office/drawing/2014/main" id="{54609317-3C9D-46F9-8547-298101D5D8AA}"/>
                    </a:ext>
                  </a:extLst>
                </p:cNvPr>
                <p:cNvSpPr/>
                <p:nvPr/>
              </p:nvSpPr>
              <p:spPr>
                <a:xfrm>
                  <a:off x="3048000" y="1382972"/>
                  <a:ext cx="1981200" cy="1045647"/>
                </a:xfrm>
                <a:custGeom>
                  <a:avLst/>
                  <a:gdLst>
                    <a:gd name="connsiteX0" fmla="*/ 0 w 1981200"/>
                    <a:gd name="connsiteY0" fmla="*/ 411961 h 1045647"/>
                    <a:gd name="connsiteX1" fmla="*/ 440267 w 1981200"/>
                    <a:gd name="connsiteY1" fmla="*/ 22495 h 1045647"/>
                    <a:gd name="connsiteX2" fmla="*/ 1354667 w 1981200"/>
                    <a:gd name="connsiteY2" fmla="*/ 1004628 h 1045647"/>
                    <a:gd name="connsiteX3" fmla="*/ 1981200 w 1981200"/>
                    <a:gd name="connsiteY3" fmla="*/ 767561 h 10456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981200" h="1045647">
                      <a:moveTo>
                        <a:pt x="0" y="411961"/>
                      </a:moveTo>
                      <a:cubicBezTo>
                        <a:pt x="107244" y="167839"/>
                        <a:pt x="214489" y="-76283"/>
                        <a:pt x="440267" y="22495"/>
                      </a:cubicBezTo>
                      <a:cubicBezTo>
                        <a:pt x="666045" y="121273"/>
                        <a:pt x="1097845" y="880450"/>
                        <a:pt x="1354667" y="1004628"/>
                      </a:cubicBezTo>
                      <a:cubicBezTo>
                        <a:pt x="1611489" y="1128806"/>
                        <a:pt x="1796344" y="948183"/>
                        <a:pt x="1981200" y="767561"/>
                      </a:cubicBezTo>
                    </a:path>
                  </a:pathLst>
                </a:cu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4" name="圆柱体 13">
                  <a:extLst>
                    <a:ext uri="{FF2B5EF4-FFF2-40B4-BE49-F238E27FC236}">
                      <a16:creationId xmlns:a16="http://schemas.microsoft.com/office/drawing/2014/main" id="{7DA98FD8-3BBF-4D1F-807A-B432FAB241D2}"/>
                    </a:ext>
                  </a:extLst>
                </p:cNvPr>
                <p:cNvSpPr/>
                <p:nvPr/>
              </p:nvSpPr>
              <p:spPr>
                <a:xfrm rot="2778928">
                  <a:off x="4688245" y="1502875"/>
                  <a:ext cx="1320624" cy="805840"/>
                </a:xfrm>
                <a:prstGeom prst="can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BB86F7C5-B3A5-498C-BCAB-D67C06091EA1}"/>
                  </a:ext>
                </a:extLst>
              </p:cNvPr>
              <p:cNvGrpSpPr/>
              <p:nvPr/>
            </p:nvGrpSpPr>
            <p:grpSpPr>
              <a:xfrm>
                <a:off x="7857596" y="-976514"/>
                <a:ext cx="2473786" cy="3225779"/>
                <a:chOff x="3048000" y="-797160"/>
                <a:chExt cx="2473786" cy="3225779"/>
              </a:xfrm>
            </p:grpSpPr>
            <p:sp>
              <p:nvSpPr>
                <p:cNvPr id="11" name="任意多边形: 形状 10">
                  <a:extLst>
                    <a:ext uri="{FF2B5EF4-FFF2-40B4-BE49-F238E27FC236}">
                      <a16:creationId xmlns:a16="http://schemas.microsoft.com/office/drawing/2014/main" id="{83B20513-9775-43E0-A8C8-F56192958FE1}"/>
                    </a:ext>
                  </a:extLst>
                </p:cNvPr>
                <p:cNvSpPr/>
                <p:nvPr/>
              </p:nvSpPr>
              <p:spPr>
                <a:xfrm>
                  <a:off x="3048000" y="1382972"/>
                  <a:ext cx="1981200" cy="1045647"/>
                </a:xfrm>
                <a:custGeom>
                  <a:avLst/>
                  <a:gdLst>
                    <a:gd name="connsiteX0" fmla="*/ 0 w 1981200"/>
                    <a:gd name="connsiteY0" fmla="*/ 411961 h 1045647"/>
                    <a:gd name="connsiteX1" fmla="*/ 440267 w 1981200"/>
                    <a:gd name="connsiteY1" fmla="*/ 22495 h 1045647"/>
                    <a:gd name="connsiteX2" fmla="*/ 1354667 w 1981200"/>
                    <a:gd name="connsiteY2" fmla="*/ 1004628 h 1045647"/>
                    <a:gd name="connsiteX3" fmla="*/ 1981200 w 1981200"/>
                    <a:gd name="connsiteY3" fmla="*/ 767561 h 10456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981200" h="1045647">
                      <a:moveTo>
                        <a:pt x="0" y="411961"/>
                      </a:moveTo>
                      <a:cubicBezTo>
                        <a:pt x="107244" y="167839"/>
                        <a:pt x="214489" y="-76283"/>
                        <a:pt x="440267" y="22495"/>
                      </a:cubicBezTo>
                      <a:cubicBezTo>
                        <a:pt x="666045" y="121273"/>
                        <a:pt x="1097845" y="880450"/>
                        <a:pt x="1354667" y="1004628"/>
                      </a:cubicBezTo>
                      <a:cubicBezTo>
                        <a:pt x="1611489" y="1128806"/>
                        <a:pt x="1796344" y="948183"/>
                        <a:pt x="1981200" y="767561"/>
                      </a:cubicBezTo>
                    </a:path>
                  </a:pathLst>
                </a:cu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2" name="圆柱体 11">
                  <a:extLst>
                    <a:ext uri="{FF2B5EF4-FFF2-40B4-BE49-F238E27FC236}">
                      <a16:creationId xmlns:a16="http://schemas.microsoft.com/office/drawing/2014/main" id="{1382E0A4-60C9-4D3D-8D71-B138F5F17DA7}"/>
                    </a:ext>
                  </a:extLst>
                </p:cNvPr>
                <p:cNvSpPr/>
                <p:nvPr/>
              </p:nvSpPr>
              <p:spPr>
                <a:xfrm rot="2778928">
                  <a:off x="4458554" y="-539768"/>
                  <a:ext cx="1320624" cy="805840"/>
                </a:xfrm>
                <a:prstGeom prst="can">
                  <a:avLst/>
                </a:prstGeom>
                <a:solidFill>
                  <a:schemeClr val="accent1">
                    <a:alpha val="64000"/>
                  </a:schemeClr>
                </a:solidFill>
                <a:ln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</p:grpSp>
      </p:grpSp>
      <p:sp>
        <p:nvSpPr>
          <p:cNvPr id="4" name="任意多边形: 形状 3">
            <a:extLst>
              <a:ext uri="{FF2B5EF4-FFF2-40B4-BE49-F238E27FC236}">
                <a16:creationId xmlns:a16="http://schemas.microsoft.com/office/drawing/2014/main" id="{7ECF2168-B438-4031-88B4-DC9E5B5FC1FF}"/>
              </a:ext>
            </a:extLst>
          </p:cNvPr>
          <p:cNvSpPr/>
          <p:nvPr/>
        </p:nvSpPr>
        <p:spPr>
          <a:xfrm>
            <a:off x="7012469" y="2409569"/>
            <a:ext cx="1081665" cy="696195"/>
          </a:xfrm>
          <a:custGeom>
            <a:avLst/>
            <a:gdLst>
              <a:gd name="connsiteX0" fmla="*/ 0 w 1456267"/>
              <a:gd name="connsiteY0" fmla="*/ 341390 h 1086457"/>
              <a:gd name="connsiteX1" fmla="*/ 355600 w 1456267"/>
              <a:gd name="connsiteY1" fmla="*/ 36590 h 1086457"/>
              <a:gd name="connsiteX2" fmla="*/ 1456267 w 1456267"/>
              <a:gd name="connsiteY2" fmla="*/ 1086457 h 1086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56267" h="1086457">
                <a:moveTo>
                  <a:pt x="0" y="341390"/>
                </a:moveTo>
                <a:cubicBezTo>
                  <a:pt x="56444" y="126901"/>
                  <a:pt x="112889" y="-87588"/>
                  <a:pt x="355600" y="36590"/>
                </a:cubicBezTo>
                <a:cubicBezTo>
                  <a:pt x="598311" y="160768"/>
                  <a:pt x="1027289" y="623612"/>
                  <a:pt x="1456267" y="1086457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9153C72C-11B0-4EA5-B856-E28747A90FCA}"/>
              </a:ext>
            </a:extLst>
          </p:cNvPr>
          <p:cNvGrpSpPr/>
          <p:nvPr/>
        </p:nvGrpSpPr>
        <p:grpSpPr>
          <a:xfrm>
            <a:off x="6266594" y="2328251"/>
            <a:ext cx="1031414" cy="1013270"/>
            <a:chOff x="9662587" y="2030724"/>
            <a:chExt cx="1031414" cy="1013270"/>
          </a:xfrm>
        </p:grpSpPr>
        <p:grpSp>
          <p:nvGrpSpPr>
            <p:cNvPr id="47" name="组合 46">
              <a:extLst>
                <a:ext uri="{FF2B5EF4-FFF2-40B4-BE49-F238E27FC236}">
                  <a16:creationId xmlns:a16="http://schemas.microsoft.com/office/drawing/2014/main" id="{A1FA9CA2-8763-41D6-AE67-2F4E514484E2}"/>
                </a:ext>
              </a:extLst>
            </p:cNvPr>
            <p:cNvGrpSpPr/>
            <p:nvPr/>
          </p:nvGrpSpPr>
          <p:grpSpPr>
            <a:xfrm>
              <a:off x="9895073" y="2400528"/>
              <a:ext cx="798928" cy="643466"/>
              <a:chOff x="9943527" y="1422400"/>
              <a:chExt cx="798928" cy="643466"/>
            </a:xfrm>
          </p:grpSpPr>
          <p:sp>
            <p:nvSpPr>
              <p:cNvPr id="48" name="平行四边形 47">
                <a:extLst>
                  <a:ext uri="{FF2B5EF4-FFF2-40B4-BE49-F238E27FC236}">
                    <a16:creationId xmlns:a16="http://schemas.microsoft.com/office/drawing/2014/main" id="{020EB503-3ADA-4BC1-9466-1835B513B052}"/>
                  </a:ext>
                </a:extLst>
              </p:cNvPr>
              <p:cNvSpPr/>
              <p:nvPr/>
            </p:nvSpPr>
            <p:spPr>
              <a:xfrm>
                <a:off x="9943527" y="1574800"/>
                <a:ext cx="351010" cy="491066"/>
              </a:xfrm>
              <a:prstGeom prst="parallelogram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" name="平行四边形 48">
                <a:extLst>
                  <a:ext uri="{FF2B5EF4-FFF2-40B4-BE49-F238E27FC236}">
                    <a16:creationId xmlns:a16="http://schemas.microsoft.com/office/drawing/2014/main" id="{342E8055-14A3-4260-8CC3-3BEC45033CA5}"/>
                  </a:ext>
                </a:extLst>
              </p:cNvPr>
              <p:cNvSpPr/>
              <p:nvPr/>
            </p:nvSpPr>
            <p:spPr>
              <a:xfrm>
                <a:off x="10124170" y="1727200"/>
                <a:ext cx="555140" cy="338666"/>
              </a:xfrm>
              <a:prstGeom prst="parallelogram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" name="平行四边形 49">
                <a:extLst>
                  <a:ext uri="{FF2B5EF4-FFF2-40B4-BE49-F238E27FC236}">
                    <a16:creationId xmlns:a16="http://schemas.microsoft.com/office/drawing/2014/main" id="{1F606FC2-2372-4638-B15A-62B05857CF8F}"/>
                  </a:ext>
                </a:extLst>
              </p:cNvPr>
              <p:cNvSpPr/>
              <p:nvPr/>
            </p:nvSpPr>
            <p:spPr>
              <a:xfrm>
                <a:off x="10391444" y="1422400"/>
                <a:ext cx="351011" cy="491066"/>
              </a:xfrm>
              <a:prstGeom prst="parallelogram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" name="平行四边形 50">
                <a:extLst>
                  <a:ext uri="{FF2B5EF4-FFF2-40B4-BE49-F238E27FC236}">
                    <a16:creationId xmlns:a16="http://schemas.microsoft.com/office/drawing/2014/main" id="{6F3CC1E5-6D49-4351-A802-CE288F693DA0}"/>
                  </a:ext>
                </a:extLst>
              </p:cNvPr>
              <p:cNvSpPr/>
              <p:nvPr/>
            </p:nvSpPr>
            <p:spPr>
              <a:xfrm>
                <a:off x="10053678" y="1422400"/>
                <a:ext cx="625632" cy="304800"/>
              </a:xfrm>
              <a:prstGeom prst="parallelogram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grpSp>
          <p:nvGrpSpPr>
            <p:cNvPr id="42" name="组合 41">
              <a:extLst>
                <a:ext uri="{FF2B5EF4-FFF2-40B4-BE49-F238E27FC236}">
                  <a16:creationId xmlns:a16="http://schemas.microsoft.com/office/drawing/2014/main" id="{1A460FDD-9146-41BB-9726-BD13B17109CC}"/>
                </a:ext>
              </a:extLst>
            </p:cNvPr>
            <p:cNvGrpSpPr/>
            <p:nvPr/>
          </p:nvGrpSpPr>
          <p:grpSpPr>
            <a:xfrm>
              <a:off x="9783711" y="2214262"/>
              <a:ext cx="798928" cy="643466"/>
              <a:chOff x="9943527" y="1422400"/>
              <a:chExt cx="798928" cy="643466"/>
            </a:xfrm>
          </p:grpSpPr>
          <p:sp>
            <p:nvSpPr>
              <p:cNvPr id="43" name="平行四边形 42">
                <a:extLst>
                  <a:ext uri="{FF2B5EF4-FFF2-40B4-BE49-F238E27FC236}">
                    <a16:creationId xmlns:a16="http://schemas.microsoft.com/office/drawing/2014/main" id="{2225DF30-A735-46E4-9531-444984DBFCA3}"/>
                  </a:ext>
                </a:extLst>
              </p:cNvPr>
              <p:cNvSpPr/>
              <p:nvPr/>
            </p:nvSpPr>
            <p:spPr>
              <a:xfrm>
                <a:off x="9943527" y="1574800"/>
                <a:ext cx="351010" cy="491066"/>
              </a:xfrm>
              <a:prstGeom prst="parallelogram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" name="平行四边形 43">
                <a:extLst>
                  <a:ext uri="{FF2B5EF4-FFF2-40B4-BE49-F238E27FC236}">
                    <a16:creationId xmlns:a16="http://schemas.microsoft.com/office/drawing/2014/main" id="{4E735F10-9127-4DAB-B97D-1B32F0DE9480}"/>
                  </a:ext>
                </a:extLst>
              </p:cNvPr>
              <p:cNvSpPr/>
              <p:nvPr/>
            </p:nvSpPr>
            <p:spPr>
              <a:xfrm>
                <a:off x="10124170" y="1727200"/>
                <a:ext cx="555140" cy="338666"/>
              </a:xfrm>
              <a:prstGeom prst="parallelogram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" name="平行四边形 44">
                <a:extLst>
                  <a:ext uri="{FF2B5EF4-FFF2-40B4-BE49-F238E27FC236}">
                    <a16:creationId xmlns:a16="http://schemas.microsoft.com/office/drawing/2014/main" id="{DC05843C-2C60-4EFB-AEF2-80BE2BFEC304}"/>
                  </a:ext>
                </a:extLst>
              </p:cNvPr>
              <p:cNvSpPr/>
              <p:nvPr/>
            </p:nvSpPr>
            <p:spPr>
              <a:xfrm>
                <a:off x="10391444" y="1422400"/>
                <a:ext cx="351011" cy="491066"/>
              </a:xfrm>
              <a:prstGeom prst="parallelogram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6" name="平行四边形 45">
                <a:extLst>
                  <a:ext uri="{FF2B5EF4-FFF2-40B4-BE49-F238E27FC236}">
                    <a16:creationId xmlns:a16="http://schemas.microsoft.com/office/drawing/2014/main" id="{BFA2C698-7373-47AC-BE5B-6DB3FDC0FAB1}"/>
                  </a:ext>
                </a:extLst>
              </p:cNvPr>
              <p:cNvSpPr/>
              <p:nvPr/>
            </p:nvSpPr>
            <p:spPr>
              <a:xfrm>
                <a:off x="10053678" y="1422400"/>
                <a:ext cx="625632" cy="304800"/>
              </a:xfrm>
              <a:prstGeom prst="parallelogram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grpSp>
          <p:nvGrpSpPr>
            <p:cNvPr id="41" name="组合 40">
              <a:extLst>
                <a:ext uri="{FF2B5EF4-FFF2-40B4-BE49-F238E27FC236}">
                  <a16:creationId xmlns:a16="http://schemas.microsoft.com/office/drawing/2014/main" id="{0FBBF5F7-80F3-49CF-9326-DC20B9A455AD}"/>
                </a:ext>
              </a:extLst>
            </p:cNvPr>
            <p:cNvGrpSpPr/>
            <p:nvPr/>
          </p:nvGrpSpPr>
          <p:grpSpPr>
            <a:xfrm>
              <a:off x="9662587" y="2030724"/>
              <a:ext cx="798928" cy="643466"/>
              <a:chOff x="9943527" y="1422400"/>
              <a:chExt cx="798928" cy="643466"/>
            </a:xfrm>
          </p:grpSpPr>
          <p:sp>
            <p:nvSpPr>
              <p:cNvPr id="37" name="平行四边形 36">
                <a:extLst>
                  <a:ext uri="{FF2B5EF4-FFF2-40B4-BE49-F238E27FC236}">
                    <a16:creationId xmlns:a16="http://schemas.microsoft.com/office/drawing/2014/main" id="{57032694-E81F-4A35-95B8-B125E1646F77}"/>
                  </a:ext>
                </a:extLst>
              </p:cNvPr>
              <p:cNvSpPr/>
              <p:nvPr/>
            </p:nvSpPr>
            <p:spPr>
              <a:xfrm>
                <a:off x="9943527" y="1574800"/>
                <a:ext cx="351010" cy="491066"/>
              </a:xfrm>
              <a:prstGeom prst="parallelogram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" name="平行四边形 37">
                <a:extLst>
                  <a:ext uri="{FF2B5EF4-FFF2-40B4-BE49-F238E27FC236}">
                    <a16:creationId xmlns:a16="http://schemas.microsoft.com/office/drawing/2014/main" id="{4A77A409-2251-41BE-82C3-80D5A419E707}"/>
                  </a:ext>
                </a:extLst>
              </p:cNvPr>
              <p:cNvSpPr/>
              <p:nvPr/>
            </p:nvSpPr>
            <p:spPr>
              <a:xfrm>
                <a:off x="10124170" y="1727200"/>
                <a:ext cx="555140" cy="338666"/>
              </a:xfrm>
              <a:prstGeom prst="parallelogram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" name="平行四边形 38">
                <a:extLst>
                  <a:ext uri="{FF2B5EF4-FFF2-40B4-BE49-F238E27FC236}">
                    <a16:creationId xmlns:a16="http://schemas.microsoft.com/office/drawing/2014/main" id="{5B2C202F-2E9E-4E0B-B457-5760FA62D764}"/>
                  </a:ext>
                </a:extLst>
              </p:cNvPr>
              <p:cNvSpPr/>
              <p:nvPr/>
            </p:nvSpPr>
            <p:spPr>
              <a:xfrm>
                <a:off x="10391444" y="1422400"/>
                <a:ext cx="351011" cy="491066"/>
              </a:xfrm>
              <a:prstGeom prst="parallelogram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" name="平行四边形 39">
                <a:extLst>
                  <a:ext uri="{FF2B5EF4-FFF2-40B4-BE49-F238E27FC236}">
                    <a16:creationId xmlns:a16="http://schemas.microsoft.com/office/drawing/2014/main" id="{0B538C5F-BDC3-48D2-91E7-5435D250D11B}"/>
                  </a:ext>
                </a:extLst>
              </p:cNvPr>
              <p:cNvSpPr/>
              <p:nvPr/>
            </p:nvSpPr>
            <p:spPr>
              <a:xfrm>
                <a:off x="10053678" y="1422400"/>
                <a:ext cx="625632" cy="304800"/>
              </a:xfrm>
              <a:prstGeom prst="parallelogram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829777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C87BC70-C436-4F5A-8BEB-58A15945BB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6096000" cy="313834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D7A9EB3-F26E-4FC9-A4E6-B492C92AF7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7" y="0"/>
            <a:ext cx="6096001" cy="313834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060E6D7-FE3B-4B0D-9BDD-2DB086DFB8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19653"/>
            <a:ext cx="6096000" cy="313834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E5182F0-9CE9-45CF-ABB8-968E913A7EC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3719654"/>
            <a:ext cx="6095999" cy="3138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2727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B5F7E-1DAC-4622-BB42-D38E9370BD9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G4 peak heatmap nearby the G4 peak summits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92FE81-F954-4DA9-B205-C91A99992F3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G4 </a:t>
            </a:r>
            <a:r>
              <a:rPr lang="en-US" altLang="zh-CN" dirty="0" err="1"/>
              <a:t>ChIP</a:t>
            </a:r>
            <a:r>
              <a:rPr lang="en-US" altLang="zh-CN" dirty="0"/>
              <a:t>-seq from GSE107695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030117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201</TotalTime>
  <Words>1524</Words>
  <Application>Microsoft Office PowerPoint</Application>
  <PresentationFormat>宽屏</PresentationFormat>
  <Paragraphs>397</Paragraphs>
  <Slides>47</Slides>
  <Notes>20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47</vt:i4>
      </vt:variant>
    </vt:vector>
  </HeadingPairs>
  <TitlesOfParts>
    <vt:vector size="52" baseType="lpstr">
      <vt:lpstr>等线</vt:lpstr>
      <vt:lpstr>等线 Light</vt:lpstr>
      <vt:lpstr>Arial</vt:lpstr>
      <vt:lpstr>Wingdings</vt:lpstr>
      <vt:lpstr>Office 主题​​</vt:lpstr>
      <vt:lpstr>Nucleosome profile nearby the G4 peak summits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G4 peak heatmap nearby the G4 peak summits</vt:lpstr>
      <vt:lpstr>PowerPoint 演示文稿</vt:lpstr>
      <vt:lpstr>PowerPoint 演示文稿</vt:lpstr>
      <vt:lpstr>PowerPoint 演示文稿</vt:lpstr>
      <vt:lpstr>PowerPoint 演示文稿</vt:lpstr>
      <vt:lpstr>Nucleosome occupancy on TSS from ATAC-seq &amp; MNase-seq data </vt:lpstr>
      <vt:lpstr>PowerPoint 演示文稿</vt:lpstr>
      <vt:lpstr>PowerPoint 演示文稿</vt:lpstr>
      <vt:lpstr>PowerPoint 演示文稿</vt:lpstr>
      <vt:lpstr>PowerPoint 演示文稿</vt:lpstr>
      <vt:lpstr>nucleoATAC &amp; MNase-seq</vt:lpstr>
      <vt:lpstr>PowerPoint 演示文稿</vt:lpstr>
      <vt:lpstr>PowerPoint 演示文稿</vt:lpstr>
      <vt:lpstr>nucleoATAC &amp; MNase-seq</vt:lpstr>
      <vt:lpstr>PowerPoint 演示文稿</vt:lpstr>
      <vt:lpstr>Nucleosome occupancy on TSS from S.cerevisiae ATAC-seq </vt:lpstr>
      <vt:lpstr>PowerPoint 演示文稿</vt:lpstr>
      <vt:lpstr>总结</vt:lpstr>
      <vt:lpstr>Nucleosome profile nearby the G4 peak summits</vt:lpstr>
      <vt:lpstr>PowerPoint 演示文稿</vt:lpstr>
      <vt:lpstr>Nucleosome occupancy on G4 peak summits from ATAC-seq &amp; MNase-seq data </vt:lpstr>
      <vt:lpstr>PowerPoint 演示文稿</vt:lpstr>
      <vt:lpstr>PowerPoint 演示文稿</vt:lpstr>
      <vt:lpstr>PowerPoint 演示文稿</vt:lpstr>
      <vt:lpstr>针对G4 peak进行的细分类以及筛选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数据详情</vt:lpstr>
      <vt:lpstr>独立性检验（H0：motif的链分布和距离没有关系）</vt:lpstr>
      <vt:lpstr>针对G4 motif的再分类问题</vt:lpstr>
      <vt:lpstr>策略一</vt:lpstr>
      <vt:lpstr>策略二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张 佳胜</dc:creator>
  <cp:lastModifiedBy>张 佳胜</cp:lastModifiedBy>
  <cp:revision>128</cp:revision>
  <dcterms:created xsi:type="dcterms:W3CDTF">2021-04-12T02:11:27Z</dcterms:created>
  <dcterms:modified xsi:type="dcterms:W3CDTF">2021-04-21T08:55:00Z</dcterms:modified>
</cp:coreProperties>
</file>